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5" r:id="rId10"/>
    <p:sldId id="267" r:id="rId11"/>
    <p:sldId id="268" r:id="rId12"/>
    <p:sldId id="269" r:id="rId13"/>
    <p:sldId id="278" r:id="rId14"/>
    <p:sldId id="270" r:id="rId15"/>
    <p:sldId id="271" r:id="rId16"/>
    <p:sldId id="272" r:id="rId17"/>
    <p:sldId id="273" r:id="rId18"/>
    <p:sldId id="274" r:id="rId19"/>
    <p:sldId id="275" r:id="rId20"/>
    <p:sldId id="276" r:id="rId21"/>
    <p:sldId id="277" r:id="rId22"/>
    <p:sldId id="264" r:id="rId23"/>
    <p:sldId id="279"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6765" autoAdjust="0"/>
    <p:restoredTop sz="94660"/>
  </p:normalViewPr>
  <p:slideViewPr>
    <p:cSldViewPr>
      <p:cViewPr varScale="1">
        <p:scale>
          <a:sx n="68" d="100"/>
          <a:sy n="68" d="100"/>
        </p:scale>
        <p:origin x="-139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D122FDBA-1A41-47E6-9EF3-EF52BD125C01}" type="datetimeFigureOut">
              <a:rPr lang="en-US" smtClean="0"/>
              <a:pPr/>
              <a:t>2/25/2014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C7341D9-1231-4C62-B1D1-B702AC619610}"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122FDBA-1A41-47E6-9EF3-EF52BD125C01}" type="datetimeFigureOut">
              <a:rPr lang="en-US" smtClean="0"/>
              <a:pPr/>
              <a:t>2/25/2014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C7341D9-1231-4C62-B1D1-B702AC619610}"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122FDBA-1A41-47E6-9EF3-EF52BD125C01}" type="datetimeFigureOut">
              <a:rPr lang="en-US" smtClean="0"/>
              <a:pPr/>
              <a:t>2/25/2014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C7341D9-1231-4C62-B1D1-B702AC619610}"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122FDBA-1A41-47E6-9EF3-EF52BD125C01}" type="datetimeFigureOut">
              <a:rPr lang="en-US" smtClean="0"/>
              <a:pPr/>
              <a:t>2/25/2014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C7341D9-1231-4C62-B1D1-B702AC619610}"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122FDBA-1A41-47E6-9EF3-EF52BD125C01}" type="datetimeFigureOut">
              <a:rPr lang="en-US" smtClean="0"/>
              <a:pPr/>
              <a:t>2/25/2014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C7341D9-1231-4C62-B1D1-B702AC619610}"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D122FDBA-1A41-47E6-9EF3-EF52BD125C01}" type="datetimeFigureOut">
              <a:rPr lang="en-US" smtClean="0"/>
              <a:pPr/>
              <a:t>2/25/2014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C7341D9-1231-4C62-B1D1-B702AC619610}"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D122FDBA-1A41-47E6-9EF3-EF52BD125C01}" type="datetimeFigureOut">
              <a:rPr lang="en-US" smtClean="0"/>
              <a:pPr/>
              <a:t>2/25/2014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CC7341D9-1231-4C62-B1D1-B702AC619610}"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D122FDBA-1A41-47E6-9EF3-EF52BD125C01}" type="datetimeFigureOut">
              <a:rPr lang="en-US" smtClean="0"/>
              <a:pPr/>
              <a:t>2/25/2014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CC7341D9-1231-4C62-B1D1-B702AC619610}"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22FDBA-1A41-47E6-9EF3-EF52BD125C01}" type="datetimeFigureOut">
              <a:rPr lang="en-US" smtClean="0"/>
              <a:pPr/>
              <a:t>2/25/2014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CC7341D9-1231-4C62-B1D1-B702AC619610}"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22FDBA-1A41-47E6-9EF3-EF52BD125C01}" type="datetimeFigureOut">
              <a:rPr lang="en-US" smtClean="0"/>
              <a:pPr/>
              <a:t>2/25/2014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C7341D9-1231-4C62-B1D1-B702AC619610}"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22FDBA-1A41-47E6-9EF3-EF52BD125C01}" type="datetimeFigureOut">
              <a:rPr lang="en-US" smtClean="0"/>
              <a:pPr/>
              <a:t>2/25/2014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C7341D9-1231-4C62-B1D1-B702AC619610}"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22FDBA-1A41-47E6-9EF3-EF52BD125C01}" type="datetimeFigureOut">
              <a:rPr lang="en-US" smtClean="0"/>
              <a:pPr/>
              <a:t>2/25/2014</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7341D9-1231-4C62-B1D1-B702AC619610}"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1"/>
            </a:solidFill>
          </a:ln>
        </p:spPr>
        <p:txBody>
          <a:bodyPr/>
          <a:lstStyle/>
          <a:p>
            <a:r>
              <a:rPr lang="en-US" b="1" dirty="0" smtClean="0">
                <a:solidFill>
                  <a:srgbClr val="00B050"/>
                </a:solidFill>
              </a:rPr>
              <a:t>HEALTHY EATING TIPS</a:t>
            </a:r>
            <a:endParaRPr lang="en-IN" b="1" dirty="0">
              <a:solidFill>
                <a:srgbClr val="00B050"/>
              </a:solidFill>
            </a:endParaRPr>
          </a:p>
        </p:txBody>
      </p:sp>
      <p:pic>
        <p:nvPicPr>
          <p:cNvPr id="6" name="Picture Placeholder 5" descr="stock-vector-vector-heart-made-of-fruits-and-vegetables-150726755.jpg"/>
          <p:cNvPicPr>
            <a:picLocks noGrp="1" noChangeAspect="1"/>
          </p:cNvPicPr>
          <p:nvPr>
            <p:ph idx="1"/>
          </p:nvPr>
        </p:nvPicPr>
        <p:blipFill>
          <a:blip r:embed="rId2"/>
          <a:stretch>
            <a:fillRect/>
          </a:stretch>
        </p:blipFill>
        <p:spPr>
          <a:xfrm>
            <a:off x="2214546" y="1571612"/>
            <a:ext cx="4929222" cy="4540356"/>
          </a:xfrm>
          <a:prstGeom prst="rect">
            <a:avLst/>
          </a:prstGeom>
          <a:ln>
            <a:noFill/>
          </a:ln>
          <a:effectLst>
            <a:softEdge rad="112500"/>
          </a:effectLst>
        </p:spPr>
      </p:pic>
    </p:spTree>
  </p:cSld>
  <p:clrMapOvr>
    <a:masterClrMapping/>
  </p:clrMapOvr>
  <p:transition>
    <p:wheel spokes="3"/>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85729"/>
            <a:ext cx="7772400" cy="1357321"/>
          </a:xfrm>
        </p:spPr>
        <p:txBody>
          <a:bodyPr/>
          <a:lstStyle/>
          <a:p>
            <a:r>
              <a:rPr lang="en-US" b="1" dirty="0" smtClean="0"/>
              <a:t>Myths</a:t>
            </a:r>
            <a:endParaRPr lang="en-IN" b="1" dirty="0"/>
          </a:p>
        </p:txBody>
      </p:sp>
      <p:sp>
        <p:nvSpPr>
          <p:cNvPr id="3" name="Subtitle 2"/>
          <p:cNvSpPr>
            <a:spLocks noGrp="1"/>
          </p:cNvSpPr>
          <p:nvPr>
            <p:ph type="subTitle" idx="1"/>
          </p:nvPr>
        </p:nvSpPr>
        <p:spPr>
          <a:xfrm>
            <a:off x="428596" y="2071678"/>
            <a:ext cx="8215370" cy="4572032"/>
          </a:xfrm>
        </p:spPr>
        <p:txBody>
          <a:bodyPr>
            <a:normAutofit lnSpcReduction="10000"/>
          </a:bodyPr>
          <a:lstStyle/>
          <a:p>
            <a:pPr algn="l"/>
            <a:r>
              <a:rPr lang="en-US" dirty="0" smtClean="0">
                <a:solidFill>
                  <a:schemeClr val="tx1"/>
                </a:solidFill>
              </a:rPr>
              <a:t>Myth:- Taking tea or coffee frequently does not add much to calorie intake compared to fried foods.</a:t>
            </a:r>
          </a:p>
          <a:p>
            <a:pPr algn="l"/>
            <a:r>
              <a:rPr lang="en-US" dirty="0" smtClean="0">
                <a:solidFill>
                  <a:schemeClr val="tx1"/>
                </a:solidFill>
              </a:rPr>
              <a:t>Reality:- A calorie is a calorie whether it is coming from any of the food groups. Important is the amount consumed. </a:t>
            </a:r>
            <a:r>
              <a:rPr lang="en-US" b="1" i="1" dirty="0" smtClean="0">
                <a:solidFill>
                  <a:schemeClr val="tx1"/>
                </a:solidFill>
              </a:rPr>
              <a:t>For e.g. 4 cups of coffee a day (with 100ml toned milk per cup) can contribute 440 calories. Compared to 216 calories coming from 20 pieces of potato chips.</a:t>
            </a:r>
            <a:endParaRPr lang="en-US" i="1" dirty="0" smtClean="0">
              <a:solidFill>
                <a:schemeClr val="tx1"/>
              </a:solidFill>
            </a:endParaRPr>
          </a:p>
        </p:txBody>
      </p:sp>
    </p:spTree>
  </p:cSld>
  <p:clrMapOvr>
    <a:masterClrMapping/>
  </p:clrMapOvr>
  <p:transition>
    <p:strips dir="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smtClean="0"/>
              <a:t>CALORIE CONTENT</a:t>
            </a:r>
            <a:endParaRPr lang="en-IN" b="1" dirty="0"/>
          </a:p>
        </p:txBody>
      </p:sp>
      <p:graphicFrame>
        <p:nvGraphicFramePr>
          <p:cNvPr id="7" name="Content Placeholder 6"/>
          <p:cNvGraphicFramePr>
            <a:graphicFrameLocks noGrp="1"/>
          </p:cNvGraphicFramePr>
          <p:nvPr>
            <p:ph idx="1"/>
          </p:nvPr>
        </p:nvGraphicFramePr>
        <p:xfrm>
          <a:off x="457200" y="1600200"/>
          <a:ext cx="8229600" cy="4900630"/>
        </p:xfrm>
        <a:graphic>
          <a:graphicData uri="http://schemas.openxmlformats.org/drawingml/2006/table">
            <a:tbl>
              <a:tblPr firstRow="1" bandRow="1">
                <a:tableStyleId>{5C22544A-7EE6-4342-B048-85BDC9FD1C3A}</a:tableStyleId>
              </a:tblPr>
              <a:tblGrid>
                <a:gridCol w="2743200"/>
                <a:gridCol w="2743200"/>
                <a:gridCol w="2743200"/>
              </a:tblGrid>
              <a:tr h="490063">
                <a:tc>
                  <a:txBody>
                    <a:bodyPr/>
                    <a:lstStyle/>
                    <a:p>
                      <a:pPr algn="ctr"/>
                      <a:r>
                        <a:rPr lang="en-US" dirty="0" smtClean="0"/>
                        <a:t>FOOD ITEMS</a:t>
                      </a:r>
                      <a:endParaRPr lang="en-IN" dirty="0"/>
                    </a:p>
                  </a:txBody>
                  <a:tcPr/>
                </a:tc>
                <a:tc>
                  <a:txBody>
                    <a:bodyPr/>
                    <a:lstStyle/>
                    <a:p>
                      <a:pPr algn="ctr"/>
                      <a:r>
                        <a:rPr lang="en-US" dirty="0" smtClean="0"/>
                        <a:t>QUANTITY</a:t>
                      </a:r>
                      <a:endParaRPr lang="en-IN" dirty="0"/>
                    </a:p>
                  </a:txBody>
                  <a:tcPr/>
                </a:tc>
                <a:tc>
                  <a:txBody>
                    <a:bodyPr/>
                    <a:lstStyle/>
                    <a:p>
                      <a:pPr algn="ctr"/>
                      <a:r>
                        <a:rPr lang="en-US" dirty="0" smtClean="0"/>
                        <a:t>CALORIES</a:t>
                      </a:r>
                      <a:endParaRPr lang="en-IN" dirty="0"/>
                    </a:p>
                  </a:txBody>
                  <a:tcPr/>
                </a:tc>
              </a:tr>
              <a:tr h="490063">
                <a:tc>
                  <a:txBody>
                    <a:bodyPr/>
                    <a:lstStyle/>
                    <a:p>
                      <a:pPr algn="ctr"/>
                      <a:r>
                        <a:rPr lang="en-US" dirty="0" smtClean="0"/>
                        <a:t>SOFT DRINKS</a:t>
                      </a:r>
                      <a:endParaRPr lang="en-IN" dirty="0"/>
                    </a:p>
                  </a:txBody>
                  <a:tcPr/>
                </a:tc>
                <a:tc>
                  <a:txBody>
                    <a:bodyPr/>
                    <a:lstStyle/>
                    <a:p>
                      <a:pPr algn="ctr"/>
                      <a:r>
                        <a:rPr lang="en-US" dirty="0" smtClean="0"/>
                        <a:t>300</a:t>
                      </a:r>
                      <a:r>
                        <a:rPr lang="en-US" baseline="0" dirty="0" smtClean="0"/>
                        <a:t> ml</a:t>
                      </a:r>
                      <a:endParaRPr lang="en-IN" dirty="0"/>
                    </a:p>
                  </a:txBody>
                  <a:tcPr/>
                </a:tc>
                <a:tc>
                  <a:txBody>
                    <a:bodyPr/>
                    <a:lstStyle/>
                    <a:p>
                      <a:pPr algn="ctr"/>
                      <a:r>
                        <a:rPr lang="en-US" dirty="0" smtClean="0"/>
                        <a:t>120 to 135</a:t>
                      </a:r>
                      <a:endParaRPr lang="en-IN" dirty="0"/>
                    </a:p>
                  </a:txBody>
                  <a:tcPr/>
                </a:tc>
              </a:tr>
              <a:tr h="490063">
                <a:tc>
                  <a:txBody>
                    <a:bodyPr/>
                    <a:lstStyle/>
                    <a:p>
                      <a:pPr algn="ctr"/>
                      <a:r>
                        <a:rPr lang="en-US" dirty="0" smtClean="0"/>
                        <a:t>POTATO</a:t>
                      </a:r>
                      <a:r>
                        <a:rPr lang="en-US" baseline="0" dirty="0" smtClean="0"/>
                        <a:t> WAFERS</a:t>
                      </a:r>
                      <a:endParaRPr lang="en-IN" dirty="0"/>
                    </a:p>
                  </a:txBody>
                  <a:tcPr/>
                </a:tc>
                <a:tc>
                  <a:txBody>
                    <a:bodyPr/>
                    <a:lstStyle/>
                    <a:p>
                      <a:pPr algn="ctr"/>
                      <a:r>
                        <a:rPr lang="en-US" dirty="0" smtClean="0"/>
                        <a:t>50 g</a:t>
                      </a:r>
                      <a:endParaRPr lang="en-IN" dirty="0"/>
                    </a:p>
                  </a:txBody>
                  <a:tcPr/>
                </a:tc>
                <a:tc>
                  <a:txBody>
                    <a:bodyPr/>
                    <a:lstStyle/>
                    <a:p>
                      <a:pPr algn="ctr"/>
                      <a:r>
                        <a:rPr lang="en-US" dirty="0" smtClean="0"/>
                        <a:t>430</a:t>
                      </a:r>
                      <a:endParaRPr lang="en-IN" dirty="0"/>
                    </a:p>
                  </a:txBody>
                  <a:tcPr/>
                </a:tc>
              </a:tr>
              <a:tr h="490063">
                <a:tc>
                  <a:txBody>
                    <a:bodyPr/>
                    <a:lstStyle/>
                    <a:p>
                      <a:pPr algn="ctr"/>
                      <a:r>
                        <a:rPr lang="en-US" dirty="0" smtClean="0"/>
                        <a:t>SAMOSA</a:t>
                      </a:r>
                      <a:endParaRPr lang="en-IN" dirty="0"/>
                    </a:p>
                  </a:txBody>
                  <a:tcPr/>
                </a:tc>
                <a:tc>
                  <a:txBody>
                    <a:bodyPr/>
                    <a:lstStyle/>
                    <a:p>
                      <a:pPr algn="ctr"/>
                      <a:r>
                        <a:rPr lang="en-US" dirty="0" smtClean="0"/>
                        <a:t>40 g</a:t>
                      </a:r>
                      <a:endParaRPr lang="en-IN" dirty="0"/>
                    </a:p>
                  </a:txBody>
                  <a:tcPr/>
                </a:tc>
                <a:tc>
                  <a:txBody>
                    <a:bodyPr/>
                    <a:lstStyle/>
                    <a:p>
                      <a:pPr algn="ctr"/>
                      <a:r>
                        <a:rPr lang="en-US" dirty="0" smtClean="0"/>
                        <a:t>130 </a:t>
                      </a:r>
                      <a:endParaRPr lang="en-IN" dirty="0"/>
                    </a:p>
                  </a:txBody>
                  <a:tcPr/>
                </a:tc>
              </a:tr>
              <a:tr h="490063">
                <a:tc>
                  <a:txBody>
                    <a:bodyPr/>
                    <a:lstStyle/>
                    <a:p>
                      <a:pPr algn="ctr"/>
                      <a:r>
                        <a:rPr lang="en-US" dirty="0" smtClean="0"/>
                        <a:t>CHEESE PIZZA</a:t>
                      </a:r>
                      <a:endParaRPr lang="en-IN" dirty="0"/>
                    </a:p>
                  </a:txBody>
                  <a:tcPr/>
                </a:tc>
                <a:tc>
                  <a:txBody>
                    <a:bodyPr/>
                    <a:lstStyle/>
                    <a:p>
                      <a:pPr algn="ctr"/>
                      <a:r>
                        <a:rPr lang="en-US" dirty="0" smtClean="0"/>
                        <a:t>100 g</a:t>
                      </a:r>
                      <a:r>
                        <a:rPr lang="en-US" baseline="0" dirty="0" smtClean="0"/>
                        <a:t> </a:t>
                      </a:r>
                      <a:endParaRPr lang="en-IN" dirty="0"/>
                    </a:p>
                  </a:txBody>
                  <a:tcPr/>
                </a:tc>
                <a:tc>
                  <a:txBody>
                    <a:bodyPr/>
                    <a:lstStyle/>
                    <a:p>
                      <a:pPr algn="ctr"/>
                      <a:r>
                        <a:rPr lang="en-US" dirty="0" smtClean="0"/>
                        <a:t>240</a:t>
                      </a:r>
                      <a:endParaRPr lang="en-IN" dirty="0"/>
                    </a:p>
                  </a:txBody>
                  <a:tcPr/>
                </a:tc>
              </a:tr>
              <a:tr h="490063">
                <a:tc>
                  <a:txBody>
                    <a:bodyPr/>
                    <a:lstStyle/>
                    <a:p>
                      <a:pPr algn="ctr"/>
                      <a:r>
                        <a:rPr lang="en-US" dirty="0" smtClean="0"/>
                        <a:t>CHEESE BURGER</a:t>
                      </a:r>
                      <a:endParaRPr lang="en-IN" dirty="0"/>
                    </a:p>
                  </a:txBody>
                  <a:tcPr/>
                </a:tc>
                <a:tc>
                  <a:txBody>
                    <a:bodyPr/>
                    <a:lstStyle/>
                    <a:p>
                      <a:pPr algn="ctr"/>
                      <a:r>
                        <a:rPr lang="en-US" dirty="0" smtClean="0"/>
                        <a:t>100 g</a:t>
                      </a:r>
                      <a:endParaRPr lang="en-IN" dirty="0"/>
                    </a:p>
                  </a:txBody>
                  <a:tcPr/>
                </a:tc>
                <a:tc>
                  <a:txBody>
                    <a:bodyPr/>
                    <a:lstStyle/>
                    <a:p>
                      <a:pPr algn="ctr"/>
                      <a:r>
                        <a:rPr lang="en-US" dirty="0" smtClean="0"/>
                        <a:t>290</a:t>
                      </a:r>
                      <a:endParaRPr lang="en-IN" dirty="0"/>
                    </a:p>
                  </a:txBody>
                  <a:tcPr/>
                </a:tc>
              </a:tr>
              <a:tr h="490063">
                <a:tc>
                  <a:txBody>
                    <a:bodyPr/>
                    <a:lstStyle/>
                    <a:p>
                      <a:pPr algn="ctr"/>
                      <a:r>
                        <a:rPr lang="en-US" dirty="0" smtClean="0"/>
                        <a:t>CAKE</a:t>
                      </a:r>
                      <a:endParaRPr lang="en-IN" dirty="0"/>
                    </a:p>
                  </a:txBody>
                  <a:tcPr/>
                </a:tc>
                <a:tc>
                  <a:txBody>
                    <a:bodyPr/>
                    <a:lstStyle/>
                    <a:p>
                      <a:pPr algn="ctr"/>
                      <a:r>
                        <a:rPr lang="en-US" dirty="0" smtClean="0"/>
                        <a:t>50 g</a:t>
                      </a:r>
                      <a:endParaRPr lang="en-IN" dirty="0"/>
                    </a:p>
                  </a:txBody>
                  <a:tcPr/>
                </a:tc>
                <a:tc>
                  <a:txBody>
                    <a:bodyPr/>
                    <a:lstStyle/>
                    <a:p>
                      <a:pPr algn="ctr"/>
                      <a:r>
                        <a:rPr lang="en-US" dirty="0" smtClean="0"/>
                        <a:t>150</a:t>
                      </a:r>
                      <a:endParaRPr lang="en-IN" dirty="0"/>
                    </a:p>
                  </a:txBody>
                  <a:tcPr/>
                </a:tc>
              </a:tr>
              <a:tr h="490063">
                <a:tc>
                  <a:txBody>
                    <a:bodyPr/>
                    <a:lstStyle/>
                    <a:p>
                      <a:pPr algn="ctr"/>
                      <a:r>
                        <a:rPr lang="en-US" dirty="0" smtClean="0"/>
                        <a:t>CHOCOLATE CAKE</a:t>
                      </a:r>
                      <a:endParaRPr lang="en-IN" dirty="0"/>
                    </a:p>
                  </a:txBody>
                  <a:tcPr/>
                </a:tc>
                <a:tc>
                  <a:txBody>
                    <a:bodyPr/>
                    <a:lstStyle/>
                    <a:p>
                      <a:pPr algn="ctr"/>
                      <a:r>
                        <a:rPr lang="en-US" dirty="0" smtClean="0"/>
                        <a:t>50 g</a:t>
                      </a:r>
                      <a:endParaRPr lang="en-IN" dirty="0"/>
                    </a:p>
                  </a:txBody>
                  <a:tcPr/>
                </a:tc>
                <a:tc>
                  <a:txBody>
                    <a:bodyPr/>
                    <a:lstStyle/>
                    <a:p>
                      <a:pPr algn="ctr"/>
                      <a:r>
                        <a:rPr lang="en-US" dirty="0" smtClean="0"/>
                        <a:t>250</a:t>
                      </a:r>
                      <a:endParaRPr lang="en-IN" dirty="0"/>
                    </a:p>
                  </a:txBody>
                  <a:tcPr/>
                </a:tc>
              </a:tr>
              <a:tr h="490063">
                <a:tc>
                  <a:txBody>
                    <a:bodyPr/>
                    <a:lstStyle/>
                    <a:p>
                      <a:pPr algn="ctr"/>
                      <a:r>
                        <a:rPr lang="en-US" dirty="0" smtClean="0"/>
                        <a:t>PASTRY</a:t>
                      </a:r>
                      <a:endParaRPr lang="en-IN" dirty="0"/>
                    </a:p>
                  </a:txBody>
                  <a:tcPr/>
                </a:tc>
                <a:tc>
                  <a:txBody>
                    <a:bodyPr/>
                    <a:lstStyle/>
                    <a:p>
                      <a:pPr algn="ctr"/>
                      <a:r>
                        <a:rPr lang="en-US" dirty="0" smtClean="0"/>
                        <a:t>50 g</a:t>
                      </a:r>
                      <a:endParaRPr lang="en-IN" dirty="0"/>
                    </a:p>
                  </a:txBody>
                  <a:tcPr/>
                </a:tc>
                <a:tc>
                  <a:txBody>
                    <a:bodyPr/>
                    <a:lstStyle/>
                    <a:p>
                      <a:pPr algn="ctr"/>
                      <a:r>
                        <a:rPr lang="en-US" dirty="0" smtClean="0"/>
                        <a:t>250 to</a:t>
                      </a:r>
                      <a:r>
                        <a:rPr lang="en-US" baseline="0" dirty="0" smtClean="0"/>
                        <a:t> 400</a:t>
                      </a:r>
                      <a:endParaRPr lang="en-IN" dirty="0"/>
                    </a:p>
                  </a:txBody>
                  <a:tcPr/>
                </a:tc>
              </a:tr>
              <a:tr h="490063">
                <a:tc>
                  <a:txBody>
                    <a:bodyPr/>
                    <a:lstStyle/>
                    <a:p>
                      <a:pPr algn="ctr"/>
                      <a:r>
                        <a:rPr lang="en-US" dirty="0" smtClean="0"/>
                        <a:t>CUSTARD</a:t>
                      </a:r>
                      <a:endParaRPr lang="en-IN" dirty="0"/>
                    </a:p>
                  </a:txBody>
                  <a:tcPr/>
                </a:tc>
                <a:tc>
                  <a:txBody>
                    <a:bodyPr/>
                    <a:lstStyle/>
                    <a:p>
                      <a:pPr algn="ctr"/>
                      <a:r>
                        <a:rPr lang="en-US" dirty="0" smtClean="0"/>
                        <a:t>150 g</a:t>
                      </a:r>
                      <a:endParaRPr lang="en-IN" dirty="0"/>
                    </a:p>
                  </a:txBody>
                  <a:tcPr/>
                </a:tc>
                <a:tc>
                  <a:txBody>
                    <a:bodyPr/>
                    <a:lstStyle/>
                    <a:p>
                      <a:pPr algn="ctr"/>
                      <a:r>
                        <a:rPr lang="en-US" dirty="0" smtClean="0"/>
                        <a:t>360</a:t>
                      </a:r>
                      <a:endParaRPr lang="en-IN" dirty="0"/>
                    </a:p>
                  </a:txBody>
                  <a:tcPr/>
                </a:tc>
              </a:tr>
            </a:tbl>
          </a:graphicData>
        </a:graphic>
      </p:graphicFrame>
    </p:spTree>
  </p:cSld>
  <p:clrMapOvr>
    <a:masterClrMapping/>
  </p:clrMapOvr>
  <p:transition>
    <p:circl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CALORIE CONTENT</a:t>
            </a:r>
            <a:endParaRPr lang="en-IN" b="1" dirty="0"/>
          </a:p>
        </p:txBody>
      </p:sp>
      <p:graphicFrame>
        <p:nvGraphicFramePr>
          <p:cNvPr id="4" name="Content Placeholder 3"/>
          <p:cNvGraphicFramePr>
            <a:graphicFrameLocks noGrp="1"/>
          </p:cNvGraphicFramePr>
          <p:nvPr>
            <p:ph idx="1"/>
          </p:nvPr>
        </p:nvGraphicFramePr>
        <p:xfrm>
          <a:off x="457200" y="1600200"/>
          <a:ext cx="8229600" cy="4829200"/>
        </p:xfrm>
        <a:graphic>
          <a:graphicData uri="http://schemas.openxmlformats.org/drawingml/2006/table">
            <a:tbl>
              <a:tblPr firstRow="1" bandRow="1">
                <a:tableStyleId>{5C22544A-7EE6-4342-B048-85BDC9FD1C3A}</a:tableStyleId>
              </a:tblPr>
              <a:tblGrid>
                <a:gridCol w="2743200"/>
                <a:gridCol w="2743200"/>
                <a:gridCol w="2743200"/>
              </a:tblGrid>
              <a:tr h="482920">
                <a:tc>
                  <a:txBody>
                    <a:bodyPr/>
                    <a:lstStyle/>
                    <a:p>
                      <a:pPr algn="ctr"/>
                      <a:r>
                        <a:rPr lang="en-US" dirty="0" smtClean="0"/>
                        <a:t>FOOD ITEMS</a:t>
                      </a:r>
                      <a:endParaRPr lang="en-IN" dirty="0"/>
                    </a:p>
                  </a:txBody>
                  <a:tcPr/>
                </a:tc>
                <a:tc>
                  <a:txBody>
                    <a:bodyPr/>
                    <a:lstStyle/>
                    <a:p>
                      <a:pPr algn="ctr"/>
                      <a:r>
                        <a:rPr lang="en-US" dirty="0" smtClean="0"/>
                        <a:t>QUANTITY</a:t>
                      </a:r>
                      <a:endParaRPr lang="en-IN" dirty="0"/>
                    </a:p>
                  </a:txBody>
                  <a:tcPr/>
                </a:tc>
                <a:tc>
                  <a:txBody>
                    <a:bodyPr/>
                    <a:lstStyle/>
                    <a:p>
                      <a:pPr algn="ctr"/>
                      <a:r>
                        <a:rPr lang="en-US" dirty="0" smtClean="0"/>
                        <a:t>CALORIES</a:t>
                      </a:r>
                      <a:endParaRPr lang="en-IN" dirty="0"/>
                    </a:p>
                  </a:txBody>
                  <a:tcPr/>
                </a:tc>
              </a:tr>
              <a:tr h="482920">
                <a:tc>
                  <a:txBody>
                    <a:bodyPr/>
                    <a:lstStyle/>
                    <a:p>
                      <a:pPr algn="ctr"/>
                      <a:r>
                        <a:rPr lang="en-US" dirty="0" smtClean="0"/>
                        <a:t>FRUIT SALAD</a:t>
                      </a:r>
                      <a:endParaRPr lang="en-IN" dirty="0"/>
                    </a:p>
                  </a:txBody>
                  <a:tcPr/>
                </a:tc>
                <a:tc>
                  <a:txBody>
                    <a:bodyPr/>
                    <a:lstStyle/>
                    <a:p>
                      <a:pPr algn="ctr"/>
                      <a:r>
                        <a:rPr lang="en-US" dirty="0" smtClean="0"/>
                        <a:t>150 g</a:t>
                      </a:r>
                      <a:endParaRPr lang="en-IN" dirty="0"/>
                    </a:p>
                  </a:txBody>
                  <a:tcPr/>
                </a:tc>
                <a:tc>
                  <a:txBody>
                    <a:bodyPr/>
                    <a:lstStyle/>
                    <a:p>
                      <a:pPr algn="ctr"/>
                      <a:r>
                        <a:rPr lang="en-US" dirty="0" smtClean="0"/>
                        <a:t>150</a:t>
                      </a:r>
                      <a:endParaRPr lang="en-IN" dirty="0"/>
                    </a:p>
                  </a:txBody>
                  <a:tcPr/>
                </a:tc>
              </a:tr>
              <a:tr h="482920">
                <a:tc>
                  <a:txBody>
                    <a:bodyPr/>
                    <a:lstStyle/>
                    <a:p>
                      <a:pPr algn="ctr"/>
                      <a:r>
                        <a:rPr lang="en-US" dirty="0" smtClean="0"/>
                        <a:t>ICE CREAM</a:t>
                      </a:r>
                      <a:endParaRPr lang="en-IN" dirty="0"/>
                    </a:p>
                  </a:txBody>
                  <a:tcPr/>
                </a:tc>
                <a:tc>
                  <a:txBody>
                    <a:bodyPr/>
                    <a:lstStyle/>
                    <a:p>
                      <a:pPr algn="ctr"/>
                      <a:r>
                        <a:rPr lang="en-US" dirty="0" smtClean="0"/>
                        <a:t>150 g </a:t>
                      </a:r>
                      <a:endParaRPr lang="en-IN" dirty="0"/>
                    </a:p>
                  </a:txBody>
                  <a:tcPr/>
                </a:tc>
                <a:tc>
                  <a:txBody>
                    <a:bodyPr/>
                    <a:lstStyle/>
                    <a:p>
                      <a:pPr algn="ctr"/>
                      <a:r>
                        <a:rPr lang="en-US" dirty="0" smtClean="0"/>
                        <a:t>300</a:t>
                      </a:r>
                      <a:endParaRPr lang="en-IN" dirty="0"/>
                    </a:p>
                  </a:txBody>
                  <a:tcPr/>
                </a:tc>
              </a:tr>
              <a:tr h="482920">
                <a:tc>
                  <a:txBody>
                    <a:bodyPr/>
                    <a:lstStyle/>
                    <a:p>
                      <a:pPr algn="ctr"/>
                      <a:r>
                        <a:rPr lang="en-US" dirty="0" smtClean="0"/>
                        <a:t>SHEERA</a:t>
                      </a:r>
                      <a:endParaRPr lang="en-IN" dirty="0"/>
                    </a:p>
                  </a:txBody>
                  <a:tcPr/>
                </a:tc>
                <a:tc>
                  <a:txBody>
                    <a:bodyPr/>
                    <a:lstStyle/>
                    <a:p>
                      <a:pPr algn="ctr"/>
                      <a:r>
                        <a:rPr lang="en-US" dirty="0" smtClean="0"/>
                        <a:t>60 g</a:t>
                      </a:r>
                      <a:endParaRPr lang="en-IN" dirty="0"/>
                    </a:p>
                  </a:txBody>
                  <a:tcPr/>
                </a:tc>
                <a:tc>
                  <a:txBody>
                    <a:bodyPr/>
                    <a:lstStyle/>
                    <a:p>
                      <a:pPr algn="ctr"/>
                      <a:r>
                        <a:rPr lang="en-US" dirty="0" smtClean="0"/>
                        <a:t>136</a:t>
                      </a:r>
                      <a:endParaRPr lang="en-IN" dirty="0"/>
                    </a:p>
                  </a:txBody>
                  <a:tcPr/>
                </a:tc>
              </a:tr>
              <a:tr h="482920">
                <a:tc>
                  <a:txBody>
                    <a:bodyPr/>
                    <a:lstStyle/>
                    <a:p>
                      <a:pPr algn="ctr"/>
                      <a:r>
                        <a:rPr lang="en-US" dirty="0" smtClean="0"/>
                        <a:t>JALEBI</a:t>
                      </a:r>
                      <a:endParaRPr lang="en-IN" dirty="0"/>
                    </a:p>
                  </a:txBody>
                  <a:tcPr/>
                </a:tc>
                <a:tc>
                  <a:txBody>
                    <a:bodyPr/>
                    <a:lstStyle/>
                    <a:p>
                      <a:pPr algn="ctr"/>
                      <a:r>
                        <a:rPr lang="en-US" dirty="0" smtClean="0"/>
                        <a:t>50 g</a:t>
                      </a:r>
                      <a:endParaRPr lang="en-IN" dirty="0"/>
                    </a:p>
                  </a:txBody>
                  <a:tcPr/>
                </a:tc>
                <a:tc>
                  <a:txBody>
                    <a:bodyPr/>
                    <a:lstStyle/>
                    <a:p>
                      <a:pPr algn="ctr"/>
                      <a:r>
                        <a:rPr lang="en-US" dirty="0" smtClean="0"/>
                        <a:t>206</a:t>
                      </a:r>
                      <a:endParaRPr lang="en-IN" dirty="0"/>
                    </a:p>
                  </a:txBody>
                  <a:tcPr/>
                </a:tc>
              </a:tr>
              <a:tr h="482920">
                <a:tc>
                  <a:txBody>
                    <a:bodyPr/>
                    <a:lstStyle/>
                    <a:p>
                      <a:pPr algn="ctr"/>
                      <a:r>
                        <a:rPr lang="en-US" dirty="0" smtClean="0"/>
                        <a:t>GULAB JAMUN</a:t>
                      </a:r>
                      <a:endParaRPr lang="en-IN" dirty="0"/>
                    </a:p>
                  </a:txBody>
                  <a:tcPr/>
                </a:tc>
                <a:tc>
                  <a:txBody>
                    <a:bodyPr/>
                    <a:lstStyle/>
                    <a:p>
                      <a:pPr algn="ctr"/>
                      <a:r>
                        <a:rPr lang="en-US" dirty="0" smtClean="0"/>
                        <a:t>50 g</a:t>
                      </a:r>
                      <a:endParaRPr lang="en-IN" dirty="0"/>
                    </a:p>
                  </a:txBody>
                  <a:tcPr/>
                </a:tc>
                <a:tc>
                  <a:txBody>
                    <a:bodyPr/>
                    <a:lstStyle/>
                    <a:p>
                      <a:pPr algn="ctr"/>
                      <a:r>
                        <a:rPr lang="en-US" dirty="0" smtClean="0"/>
                        <a:t>193</a:t>
                      </a:r>
                      <a:endParaRPr lang="en-IN" dirty="0"/>
                    </a:p>
                  </a:txBody>
                  <a:tcPr/>
                </a:tc>
              </a:tr>
              <a:tr h="482920">
                <a:tc>
                  <a:txBody>
                    <a:bodyPr/>
                    <a:lstStyle/>
                    <a:p>
                      <a:pPr algn="ctr"/>
                      <a:r>
                        <a:rPr lang="en-US" dirty="0" smtClean="0"/>
                        <a:t>SHRIKHAND</a:t>
                      </a:r>
                      <a:endParaRPr lang="en-IN" dirty="0"/>
                    </a:p>
                  </a:txBody>
                  <a:tcPr/>
                </a:tc>
                <a:tc>
                  <a:txBody>
                    <a:bodyPr/>
                    <a:lstStyle/>
                    <a:p>
                      <a:pPr algn="ctr"/>
                      <a:r>
                        <a:rPr lang="en-US" dirty="0" smtClean="0"/>
                        <a:t>100 g</a:t>
                      </a:r>
                      <a:endParaRPr lang="en-IN" dirty="0"/>
                    </a:p>
                  </a:txBody>
                  <a:tcPr/>
                </a:tc>
                <a:tc>
                  <a:txBody>
                    <a:bodyPr/>
                    <a:lstStyle/>
                    <a:p>
                      <a:pPr algn="ctr"/>
                      <a:r>
                        <a:rPr lang="en-US" dirty="0" smtClean="0"/>
                        <a:t>206</a:t>
                      </a:r>
                      <a:endParaRPr lang="en-IN" dirty="0"/>
                    </a:p>
                  </a:txBody>
                  <a:tcPr/>
                </a:tc>
              </a:tr>
              <a:tr h="482920">
                <a:tc>
                  <a:txBody>
                    <a:bodyPr/>
                    <a:lstStyle/>
                    <a:p>
                      <a:pPr algn="ctr"/>
                      <a:r>
                        <a:rPr lang="en-US" dirty="0" smtClean="0"/>
                        <a:t>MILK (BUFFALO)</a:t>
                      </a:r>
                      <a:endParaRPr lang="en-IN" dirty="0"/>
                    </a:p>
                  </a:txBody>
                  <a:tcPr/>
                </a:tc>
                <a:tc>
                  <a:txBody>
                    <a:bodyPr/>
                    <a:lstStyle/>
                    <a:p>
                      <a:pPr algn="ctr"/>
                      <a:r>
                        <a:rPr lang="en-US" dirty="0" smtClean="0"/>
                        <a:t>45 ml</a:t>
                      </a:r>
                      <a:endParaRPr lang="en-IN" dirty="0"/>
                    </a:p>
                  </a:txBody>
                  <a:tcPr/>
                </a:tc>
                <a:tc>
                  <a:txBody>
                    <a:bodyPr/>
                    <a:lstStyle/>
                    <a:p>
                      <a:pPr algn="ctr"/>
                      <a:r>
                        <a:rPr lang="en-US" dirty="0" smtClean="0"/>
                        <a:t>50</a:t>
                      </a:r>
                      <a:endParaRPr lang="en-IN" dirty="0"/>
                    </a:p>
                  </a:txBody>
                  <a:tcPr/>
                </a:tc>
              </a:tr>
              <a:tr h="482920">
                <a:tc>
                  <a:txBody>
                    <a:bodyPr/>
                    <a:lstStyle/>
                    <a:p>
                      <a:pPr algn="ctr"/>
                      <a:r>
                        <a:rPr lang="en-US" dirty="0" smtClean="0"/>
                        <a:t>CURD</a:t>
                      </a:r>
                      <a:endParaRPr lang="en-IN" dirty="0"/>
                    </a:p>
                  </a:txBody>
                  <a:tcPr/>
                </a:tc>
                <a:tc>
                  <a:txBody>
                    <a:bodyPr/>
                    <a:lstStyle/>
                    <a:p>
                      <a:pPr algn="ctr"/>
                      <a:r>
                        <a:rPr lang="en-US" dirty="0" smtClean="0"/>
                        <a:t>100 g</a:t>
                      </a:r>
                      <a:endParaRPr lang="en-IN" dirty="0"/>
                    </a:p>
                  </a:txBody>
                  <a:tcPr/>
                </a:tc>
                <a:tc>
                  <a:txBody>
                    <a:bodyPr/>
                    <a:lstStyle/>
                    <a:p>
                      <a:pPr algn="ctr"/>
                      <a:r>
                        <a:rPr lang="en-US" dirty="0" smtClean="0"/>
                        <a:t>50</a:t>
                      </a:r>
                      <a:endParaRPr lang="en-IN" dirty="0"/>
                    </a:p>
                  </a:txBody>
                  <a:tcPr/>
                </a:tc>
              </a:tr>
              <a:tr h="482920">
                <a:tc>
                  <a:txBody>
                    <a:bodyPr/>
                    <a:lstStyle/>
                    <a:p>
                      <a:pPr algn="ctr"/>
                      <a:r>
                        <a:rPr lang="en-US" dirty="0" smtClean="0"/>
                        <a:t>CHEESE</a:t>
                      </a:r>
                      <a:endParaRPr lang="en-IN" dirty="0"/>
                    </a:p>
                  </a:txBody>
                  <a:tcPr/>
                </a:tc>
                <a:tc>
                  <a:txBody>
                    <a:bodyPr/>
                    <a:lstStyle/>
                    <a:p>
                      <a:pPr algn="ctr"/>
                      <a:r>
                        <a:rPr lang="en-US" dirty="0" smtClean="0"/>
                        <a:t>15 g</a:t>
                      </a:r>
                      <a:endParaRPr lang="en-IN" dirty="0"/>
                    </a:p>
                  </a:txBody>
                  <a:tcPr/>
                </a:tc>
                <a:tc>
                  <a:txBody>
                    <a:bodyPr/>
                    <a:lstStyle/>
                    <a:p>
                      <a:pPr algn="ctr"/>
                      <a:r>
                        <a:rPr lang="en-US" dirty="0" smtClean="0"/>
                        <a:t>50</a:t>
                      </a:r>
                      <a:endParaRPr lang="en-IN" dirty="0"/>
                    </a:p>
                  </a:txBody>
                  <a:tcPr/>
                </a:tc>
              </a:tr>
            </a:tbl>
          </a:graphicData>
        </a:graphic>
      </p:graphicFrame>
    </p:spTree>
  </p:cSld>
  <p:clrMapOvr>
    <a:masterClrMapping/>
  </p:clrMapOvr>
  <p:transition>
    <p:blinds/>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6908"/>
          </a:xfrm>
        </p:spPr>
        <p:txBody>
          <a:bodyPr/>
          <a:lstStyle/>
          <a:p>
            <a:r>
              <a:rPr lang="en-US" dirty="0" smtClean="0"/>
              <a:t>CALORIES BURNT FOR 30 MINUTES</a:t>
            </a:r>
            <a:endParaRPr lang="en-IN" dirty="0"/>
          </a:p>
        </p:txBody>
      </p:sp>
      <p:graphicFrame>
        <p:nvGraphicFramePr>
          <p:cNvPr id="4" name="Content Placeholder 3"/>
          <p:cNvGraphicFramePr>
            <a:graphicFrameLocks noGrp="1"/>
          </p:cNvGraphicFramePr>
          <p:nvPr>
            <p:ph idx="1"/>
          </p:nvPr>
        </p:nvGraphicFramePr>
        <p:xfrm>
          <a:off x="357188" y="1071548"/>
          <a:ext cx="8472488" cy="4905407"/>
        </p:xfrm>
        <a:graphic>
          <a:graphicData uri="http://schemas.openxmlformats.org/drawingml/2006/table">
            <a:tbl>
              <a:tblPr firstRow="1" bandRow="1">
                <a:tableStyleId>{5C22544A-7EE6-4342-B048-85BDC9FD1C3A}</a:tableStyleId>
              </a:tblPr>
              <a:tblGrid>
                <a:gridCol w="2714614"/>
                <a:gridCol w="1500198"/>
                <a:gridCol w="2857520"/>
                <a:gridCol w="1400156"/>
              </a:tblGrid>
              <a:tr h="619129">
                <a:tc>
                  <a:txBody>
                    <a:bodyPr/>
                    <a:lstStyle/>
                    <a:p>
                      <a:r>
                        <a:rPr lang="en-US" sz="2800" dirty="0" smtClean="0"/>
                        <a:t>ACTIVITIES</a:t>
                      </a:r>
                      <a:endParaRPr lang="en-IN" sz="2800" dirty="0"/>
                    </a:p>
                  </a:txBody>
                  <a:tcPr/>
                </a:tc>
                <a:tc>
                  <a:txBody>
                    <a:bodyPr/>
                    <a:lstStyle/>
                    <a:p>
                      <a:r>
                        <a:rPr lang="en-US" sz="2800" dirty="0" smtClean="0"/>
                        <a:t>KCAL</a:t>
                      </a:r>
                      <a:endParaRPr lang="en-IN" sz="2800" dirty="0"/>
                    </a:p>
                  </a:txBody>
                  <a:tcPr/>
                </a:tc>
                <a:tc>
                  <a:txBody>
                    <a:bodyPr/>
                    <a:lstStyle/>
                    <a:p>
                      <a:r>
                        <a:rPr lang="en-US" sz="2800" dirty="0" smtClean="0"/>
                        <a:t>ACTIVITIES</a:t>
                      </a:r>
                      <a:endParaRPr lang="en-IN" sz="2800" dirty="0"/>
                    </a:p>
                  </a:txBody>
                  <a:tcPr/>
                </a:tc>
                <a:tc>
                  <a:txBody>
                    <a:bodyPr/>
                    <a:lstStyle/>
                    <a:p>
                      <a:r>
                        <a:rPr lang="en-US" sz="2800" dirty="0" smtClean="0"/>
                        <a:t>KCAL</a:t>
                      </a:r>
                      <a:endParaRPr lang="en-IN" sz="2800" dirty="0"/>
                    </a:p>
                  </a:txBody>
                  <a:tcPr/>
                </a:tc>
              </a:tr>
              <a:tr h="523877">
                <a:tc>
                  <a:txBody>
                    <a:bodyPr/>
                    <a:lstStyle/>
                    <a:p>
                      <a:r>
                        <a:rPr lang="en-US" dirty="0" smtClean="0"/>
                        <a:t>AEROBICS</a:t>
                      </a:r>
                      <a:endParaRPr lang="en-IN" dirty="0"/>
                    </a:p>
                  </a:txBody>
                  <a:tcPr/>
                </a:tc>
                <a:tc>
                  <a:txBody>
                    <a:bodyPr/>
                    <a:lstStyle/>
                    <a:p>
                      <a:r>
                        <a:rPr lang="en-US" dirty="0" smtClean="0"/>
                        <a:t>178</a:t>
                      </a:r>
                      <a:endParaRPr lang="en-IN" dirty="0"/>
                    </a:p>
                  </a:txBody>
                  <a:tcPr/>
                </a:tc>
                <a:tc>
                  <a:txBody>
                    <a:bodyPr/>
                    <a:lstStyle/>
                    <a:p>
                      <a:r>
                        <a:rPr lang="en-US" dirty="0" smtClean="0"/>
                        <a:t>CYCLING </a:t>
                      </a:r>
                      <a:endParaRPr lang="en-IN" dirty="0"/>
                    </a:p>
                  </a:txBody>
                  <a:tcPr/>
                </a:tc>
                <a:tc>
                  <a:txBody>
                    <a:bodyPr/>
                    <a:lstStyle/>
                    <a:p>
                      <a:r>
                        <a:rPr lang="en-US" dirty="0" smtClean="0"/>
                        <a:t>150</a:t>
                      </a:r>
                      <a:endParaRPr lang="en-IN" dirty="0"/>
                    </a:p>
                  </a:txBody>
                  <a:tcPr/>
                </a:tc>
              </a:tr>
              <a:tr h="500066">
                <a:tc>
                  <a:txBody>
                    <a:bodyPr/>
                    <a:lstStyle/>
                    <a:p>
                      <a:r>
                        <a:rPr lang="en-US" dirty="0" smtClean="0"/>
                        <a:t>GARDENING</a:t>
                      </a:r>
                      <a:endParaRPr lang="en-IN" dirty="0"/>
                    </a:p>
                  </a:txBody>
                  <a:tcPr/>
                </a:tc>
                <a:tc>
                  <a:txBody>
                    <a:bodyPr/>
                    <a:lstStyle/>
                    <a:p>
                      <a:r>
                        <a:rPr lang="en-US" dirty="0" smtClean="0"/>
                        <a:t>75-100</a:t>
                      </a:r>
                      <a:endParaRPr lang="en-IN" dirty="0"/>
                    </a:p>
                  </a:txBody>
                  <a:tcPr/>
                </a:tc>
                <a:tc>
                  <a:txBody>
                    <a:bodyPr/>
                    <a:lstStyle/>
                    <a:p>
                      <a:r>
                        <a:rPr lang="en-US" dirty="0" smtClean="0"/>
                        <a:t>DANCING</a:t>
                      </a:r>
                      <a:endParaRPr lang="en-IN" dirty="0"/>
                    </a:p>
                  </a:txBody>
                  <a:tcPr/>
                </a:tc>
                <a:tc>
                  <a:txBody>
                    <a:bodyPr/>
                    <a:lstStyle/>
                    <a:p>
                      <a:r>
                        <a:rPr lang="en-US" dirty="0" smtClean="0"/>
                        <a:t>130</a:t>
                      </a:r>
                      <a:endParaRPr lang="en-IN" dirty="0"/>
                    </a:p>
                  </a:txBody>
                  <a:tcPr/>
                </a:tc>
              </a:tr>
              <a:tr h="571504">
                <a:tc>
                  <a:txBody>
                    <a:bodyPr/>
                    <a:lstStyle/>
                    <a:p>
                      <a:r>
                        <a:rPr lang="en-US" dirty="0" smtClean="0"/>
                        <a:t>JOGGING</a:t>
                      </a:r>
                      <a:endParaRPr lang="en-IN" dirty="0"/>
                    </a:p>
                  </a:txBody>
                  <a:tcPr/>
                </a:tc>
                <a:tc>
                  <a:txBody>
                    <a:bodyPr/>
                    <a:lstStyle/>
                    <a:p>
                      <a:r>
                        <a:rPr lang="en-US" dirty="0" smtClean="0"/>
                        <a:t>250- 300</a:t>
                      </a:r>
                      <a:endParaRPr lang="en-IN" dirty="0"/>
                    </a:p>
                  </a:txBody>
                  <a:tcPr/>
                </a:tc>
                <a:tc>
                  <a:txBody>
                    <a:bodyPr/>
                    <a:lstStyle/>
                    <a:p>
                      <a:r>
                        <a:rPr lang="en-US" dirty="0" smtClean="0"/>
                        <a:t>HOUSE WORK</a:t>
                      </a:r>
                      <a:endParaRPr lang="en-IN" dirty="0"/>
                    </a:p>
                  </a:txBody>
                  <a:tcPr/>
                </a:tc>
                <a:tc>
                  <a:txBody>
                    <a:bodyPr/>
                    <a:lstStyle/>
                    <a:p>
                      <a:r>
                        <a:rPr lang="en-US" dirty="0" smtClean="0"/>
                        <a:t>75 -125</a:t>
                      </a:r>
                      <a:endParaRPr lang="en-IN" dirty="0"/>
                    </a:p>
                  </a:txBody>
                  <a:tcPr/>
                </a:tc>
              </a:tr>
              <a:tr h="500066">
                <a:tc>
                  <a:txBody>
                    <a:bodyPr/>
                    <a:lstStyle/>
                    <a:p>
                      <a:r>
                        <a:rPr lang="en-US" dirty="0" smtClean="0"/>
                        <a:t>RUNNING </a:t>
                      </a:r>
                      <a:endParaRPr lang="en-IN" dirty="0"/>
                    </a:p>
                  </a:txBody>
                  <a:tcPr/>
                </a:tc>
                <a:tc>
                  <a:txBody>
                    <a:bodyPr/>
                    <a:lstStyle/>
                    <a:p>
                      <a:r>
                        <a:rPr lang="en-US" dirty="0" smtClean="0"/>
                        <a:t>325</a:t>
                      </a:r>
                      <a:endParaRPr lang="en-IN" dirty="0"/>
                    </a:p>
                  </a:txBody>
                  <a:tcPr/>
                </a:tc>
                <a:tc>
                  <a:txBody>
                    <a:bodyPr/>
                    <a:lstStyle/>
                    <a:p>
                      <a:r>
                        <a:rPr lang="en-US" dirty="0" smtClean="0"/>
                        <a:t>SKIPING </a:t>
                      </a:r>
                      <a:endParaRPr lang="en-IN" dirty="0"/>
                    </a:p>
                  </a:txBody>
                  <a:tcPr/>
                </a:tc>
                <a:tc>
                  <a:txBody>
                    <a:bodyPr/>
                    <a:lstStyle/>
                    <a:p>
                      <a:r>
                        <a:rPr lang="en-US" dirty="0" smtClean="0"/>
                        <a:t>252</a:t>
                      </a:r>
                      <a:endParaRPr lang="en-IN" dirty="0"/>
                    </a:p>
                  </a:txBody>
                  <a:tcPr/>
                </a:tc>
              </a:tr>
              <a:tr h="500066">
                <a:tc>
                  <a:txBody>
                    <a:bodyPr/>
                    <a:lstStyle/>
                    <a:p>
                      <a:r>
                        <a:rPr lang="en-US" dirty="0" smtClean="0"/>
                        <a:t>UPSTAIRS</a:t>
                      </a:r>
                      <a:endParaRPr lang="en-IN" dirty="0"/>
                    </a:p>
                  </a:txBody>
                  <a:tcPr/>
                </a:tc>
                <a:tc>
                  <a:txBody>
                    <a:bodyPr/>
                    <a:lstStyle/>
                    <a:p>
                      <a:r>
                        <a:rPr lang="en-US" dirty="0" smtClean="0"/>
                        <a:t>300</a:t>
                      </a:r>
                      <a:endParaRPr lang="en-IN" dirty="0"/>
                    </a:p>
                  </a:txBody>
                  <a:tcPr/>
                </a:tc>
                <a:tc>
                  <a:txBody>
                    <a:bodyPr/>
                    <a:lstStyle/>
                    <a:p>
                      <a:r>
                        <a:rPr lang="en-US" dirty="0" smtClean="0"/>
                        <a:t>DOWNSTAIRS</a:t>
                      </a:r>
                      <a:endParaRPr lang="en-IN" dirty="0"/>
                    </a:p>
                  </a:txBody>
                  <a:tcPr/>
                </a:tc>
                <a:tc>
                  <a:txBody>
                    <a:bodyPr/>
                    <a:lstStyle/>
                    <a:p>
                      <a:r>
                        <a:rPr lang="en-US" dirty="0" smtClean="0"/>
                        <a:t>210</a:t>
                      </a:r>
                      <a:endParaRPr lang="en-IN" dirty="0"/>
                    </a:p>
                  </a:txBody>
                  <a:tcPr/>
                </a:tc>
              </a:tr>
              <a:tr h="500066">
                <a:tc>
                  <a:txBody>
                    <a:bodyPr/>
                    <a:lstStyle/>
                    <a:p>
                      <a:r>
                        <a:rPr lang="en-US" dirty="0" smtClean="0"/>
                        <a:t>SWIMMING</a:t>
                      </a:r>
                      <a:endParaRPr lang="en-IN" dirty="0"/>
                    </a:p>
                  </a:txBody>
                  <a:tcPr/>
                </a:tc>
                <a:tc>
                  <a:txBody>
                    <a:bodyPr/>
                    <a:lstStyle/>
                    <a:p>
                      <a:r>
                        <a:rPr lang="en-US" dirty="0" smtClean="0"/>
                        <a:t>300</a:t>
                      </a:r>
                      <a:endParaRPr lang="en-IN" dirty="0"/>
                    </a:p>
                  </a:txBody>
                  <a:tcPr/>
                </a:tc>
                <a:tc>
                  <a:txBody>
                    <a:bodyPr/>
                    <a:lstStyle/>
                    <a:p>
                      <a:r>
                        <a:rPr lang="en-US" dirty="0" smtClean="0"/>
                        <a:t>WALKING</a:t>
                      </a:r>
                      <a:r>
                        <a:rPr lang="en-US" baseline="0" dirty="0" smtClean="0"/>
                        <a:t> (4.8 </a:t>
                      </a:r>
                      <a:r>
                        <a:rPr lang="en-US" baseline="0" dirty="0" err="1" smtClean="0"/>
                        <a:t>kmph</a:t>
                      </a:r>
                      <a:r>
                        <a:rPr lang="en-US" baseline="0" dirty="0" smtClean="0"/>
                        <a:t>)</a:t>
                      </a:r>
                      <a:endParaRPr lang="en-IN" dirty="0"/>
                    </a:p>
                  </a:txBody>
                  <a:tcPr/>
                </a:tc>
                <a:tc>
                  <a:txBody>
                    <a:bodyPr/>
                    <a:lstStyle/>
                    <a:p>
                      <a:r>
                        <a:rPr lang="en-US" dirty="0" smtClean="0"/>
                        <a:t>150</a:t>
                      </a:r>
                      <a:endParaRPr lang="en-IN" dirty="0"/>
                    </a:p>
                  </a:txBody>
                  <a:tcPr/>
                </a:tc>
              </a:tr>
              <a:tr h="571504">
                <a:tc>
                  <a:txBody>
                    <a:bodyPr/>
                    <a:lstStyle/>
                    <a:p>
                      <a:r>
                        <a:rPr lang="en-US" dirty="0" smtClean="0"/>
                        <a:t>DRIVING CAR</a:t>
                      </a:r>
                      <a:endParaRPr lang="en-IN" dirty="0"/>
                    </a:p>
                  </a:txBody>
                  <a:tcPr/>
                </a:tc>
                <a:tc>
                  <a:txBody>
                    <a:bodyPr/>
                    <a:lstStyle/>
                    <a:p>
                      <a:r>
                        <a:rPr lang="en-US" dirty="0" smtClean="0"/>
                        <a:t>50</a:t>
                      </a:r>
                      <a:endParaRPr lang="en-IN" dirty="0"/>
                    </a:p>
                  </a:txBody>
                  <a:tcPr/>
                </a:tc>
                <a:tc>
                  <a:txBody>
                    <a:bodyPr/>
                    <a:lstStyle/>
                    <a:p>
                      <a:r>
                        <a:rPr lang="en-US" dirty="0" smtClean="0"/>
                        <a:t>WALKING</a:t>
                      </a:r>
                      <a:r>
                        <a:rPr lang="en-US" baseline="0" dirty="0" smtClean="0"/>
                        <a:t> (5.6kmph)</a:t>
                      </a:r>
                      <a:endParaRPr lang="en-IN" dirty="0"/>
                    </a:p>
                  </a:txBody>
                  <a:tcPr/>
                </a:tc>
                <a:tc>
                  <a:txBody>
                    <a:bodyPr/>
                    <a:lstStyle/>
                    <a:p>
                      <a:r>
                        <a:rPr lang="en-US" dirty="0" smtClean="0"/>
                        <a:t>180</a:t>
                      </a:r>
                      <a:endParaRPr lang="en-IN" dirty="0"/>
                    </a:p>
                  </a:txBody>
                  <a:tcPr/>
                </a:tc>
              </a:tr>
              <a:tr h="619129">
                <a:tc>
                  <a:txBody>
                    <a:bodyPr/>
                    <a:lstStyle/>
                    <a:p>
                      <a:r>
                        <a:rPr lang="en-US" dirty="0" smtClean="0"/>
                        <a:t>WATCHING</a:t>
                      </a:r>
                      <a:r>
                        <a:rPr lang="en-US" baseline="0" dirty="0" smtClean="0"/>
                        <a:t> TV</a:t>
                      </a:r>
                      <a:endParaRPr lang="en-IN" dirty="0"/>
                    </a:p>
                  </a:txBody>
                  <a:tcPr/>
                </a:tc>
                <a:tc>
                  <a:txBody>
                    <a:bodyPr/>
                    <a:lstStyle/>
                    <a:p>
                      <a:r>
                        <a:rPr lang="en-US" dirty="0" smtClean="0"/>
                        <a:t>50</a:t>
                      </a:r>
                      <a:endParaRPr lang="en-IN" dirty="0"/>
                    </a:p>
                  </a:txBody>
                  <a:tcPr/>
                </a:tc>
                <a:tc>
                  <a:txBody>
                    <a:bodyPr/>
                    <a:lstStyle/>
                    <a:p>
                      <a:r>
                        <a:rPr lang="en-US" dirty="0" err="1" smtClean="0"/>
                        <a:t>WALKiNG</a:t>
                      </a:r>
                      <a:r>
                        <a:rPr lang="en-US" baseline="0" dirty="0" smtClean="0"/>
                        <a:t> ( 7.0 </a:t>
                      </a:r>
                      <a:r>
                        <a:rPr lang="en-US" baseline="0" dirty="0" err="1" smtClean="0"/>
                        <a:t>kmph</a:t>
                      </a:r>
                      <a:r>
                        <a:rPr lang="en-US" baseline="0" dirty="0" smtClean="0"/>
                        <a:t>)</a:t>
                      </a:r>
                      <a:endParaRPr lang="en-IN" dirty="0"/>
                    </a:p>
                  </a:txBody>
                  <a:tcPr/>
                </a:tc>
                <a:tc>
                  <a:txBody>
                    <a:bodyPr/>
                    <a:lstStyle/>
                    <a:p>
                      <a:r>
                        <a:rPr lang="en-US" dirty="0" smtClean="0"/>
                        <a:t>200</a:t>
                      </a:r>
                      <a:endParaRPr lang="en-IN" dirty="0"/>
                    </a:p>
                  </a:txBody>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85728"/>
            <a:ext cx="7772400" cy="1143008"/>
          </a:xfrm>
        </p:spPr>
        <p:txBody>
          <a:bodyPr>
            <a:normAutofit/>
          </a:bodyPr>
          <a:lstStyle/>
          <a:p>
            <a:r>
              <a:rPr lang="en-US" dirty="0" smtClean="0"/>
              <a:t>DISADVANTAGES OF INDIAN DIET</a:t>
            </a:r>
            <a:endParaRPr lang="en-IN" dirty="0"/>
          </a:p>
        </p:txBody>
      </p:sp>
      <p:sp>
        <p:nvSpPr>
          <p:cNvPr id="3" name="Subtitle 2"/>
          <p:cNvSpPr>
            <a:spLocks noGrp="1"/>
          </p:cNvSpPr>
          <p:nvPr>
            <p:ph type="subTitle" idx="1"/>
          </p:nvPr>
        </p:nvSpPr>
        <p:spPr>
          <a:xfrm>
            <a:off x="428596" y="1285860"/>
            <a:ext cx="8286808" cy="5214974"/>
          </a:xfrm>
        </p:spPr>
        <p:txBody>
          <a:bodyPr/>
          <a:lstStyle/>
          <a:p>
            <a:pPr algn="l">
              <a:buFont typeface="Arial" pitchFamily="34" charset="0"/>
              <a:buChar char="•"/>
            </a:pPr>
            <a:r>
              <a:rPr lang="en-US" dirty="0" smtClean="0">
                <a:solidFill>
                  <a:schemeClr val="tx1"/>
                </a:solidFill>
              </a:rPr>
              <a:t> </a:t>
            </a:r>
            <a:r>
              <a:rPr lang="en-US" sz="2800" dirty="0" smtClean="0">
                <a:solidFill>
                  <a:schemeClr val="tx1"/>
                </a:solidFill>
              </a:rPr>
              <a:t>Excess use of fat (for e.g. ghee, butter, oil, etc)</a:t>
            </a:r>
          </a:p>
          <a:p>
            <a:pPr algn="l">
              <a:buFont typeface="Arial" pitchFamily="34" charset="0"/>
              <a:buChar char="•"/>
            </a:pPr>
            <a:r>
              <a:rPr lang="en-US" sz="2800" dirty="0" smtClean="0">
                <a:solidFill>
                  <a:schemeClr val="tx1"/>
                </a:solidFill>
              </a:rPr>
              <a:t> Use of sugar in normal diet (for e.g. adding sugar in </a:t>
            </a:r>
            <a:r>
              <a:rPr lang="en-US" sz="2800" dirty="0" err="1" smtClean="0">
                <a:solidFill>
                  <a:schemeClr val="tx1"/>
                </a:solidFill>
              </a:rPr>
              <a:t>dal</a:t>
            </a:r>
            <a:r>
              <a:rPr lang="en-US" sz="2800" dirty="0" smtClean="0">
                <a:solidFill>
                  <a:schemeClr val="tx1"/>
                </a:solidFill>
              </a:rPr>
              <a:t>, vegetables, </a:t>
            </a:r>
            <a:r>
              <a:rPr lang="en-US" sz="2800" dirty="0" err="1" smtClean="0">
                <a:solidFill>
                  <a:schemeClr val="tx1"/>
                </a:solidFill>
              </a:rPr>
              <a:t>poha</a:t>
            </a:r>
            <a:r>
              <a:rPr lang="en-US" sz="2800" dirty="0" smtClean="0">
                <a:solidFill>
                  <a:schemeClr val="tx1"/>
                </a:solidFill>
              </a:rPr>
              <a:t>, etc.)</a:t>
            </a:r>
          </a:p>
          <a:p>
            <a:pPr algn="l">
              <a:buFont typeface="Arial" pitchFamily="34" charset="0"/>
              <a:buChar char="•"/>
            </a:pPr>
            <a:r>
              <a:rPr lang="en-US" sz="2800" dirty="0" smtClean="0">
                <a:solidFill>
                  <a:schemeClr val="tx1"/>
                </a:solidFill>
              </a:rPr>
              <a:t> Lack of exercise.</a:t>
            </a:r>
          </a:p>
          <a:p>
            <a:pPr algn="l">
              <a:buFont typeface="Arial" pitchFamily="34" charset="0"/>
              <a:buChar char="•"/>
            </a:pPr>
            <a:r>
              <a:rPr lang="en-US" sz="2800" dirty="0" smtClean="0">
                <a:solidFill>
                  <a:schemeClr val="tx1"/>
                </a:solidFill>
              </a:rPr>
              <a:t> Use of table salt.</a:t>
            </a:r>
          </a:p>
          <a:p>
            <a:pPr algn="l">
              <a:buFont typeface="Arial" pitchFamily="34" charset="0"/>
              <a:buChar char="•"/>
            </a:pPr>
            <a:r>
              <a:rPr lang="en-US" sz="2800" dirty="0" smtClean="0">
                <a:solidFill>
                  <a:schemeClr val="tx1"/>
                </a:solidFill>
              </a:rPr>
              <a:t> Consumption of fried foods.</a:t>
            </a:r>
          </a:p>
          <a:p>
            <a:pPr algn="l">
              <a:buFont typeface="Arial" pitchFamily="34" charset="0"/>
              <a:buChar char="•"/>
            </a:pPr>
            <a:r>
              <a:rPr lang="en-US" sz="2800" dirty="0" smtClean="0">
                <a:solidFill>
                  <a:schemeClr val="tx1"/>
                </a:solidFill>
              </a:rPr>
              <a:t> Inclusion of junk foods in normal diet.</a:t>
            </a:r>
          </a:p>
          <a:p>
            <a:pPr algn="l">
              <a:buFont typeface="Arial" pitchFamily="34" charset="0"/>
              <a:buChar char="•"/>
            </a:pPr>
            <a:r>
              <a:rPr lang="en-US" sz="2800" dirty="0" smtClean="0">
                <a:solidFill>
                  <a:schemeClr val="tx1"/>
                </a:solidFill>
              </a:rPr>
              <a:t> Binge eating ( eating between main meals)</a:t>
            </a:r>
          </a:p>
          <a:p>
            <a:pPr algn="l"/>
            <a:endParaRPr lang="en-US" sz="2800" dirty="0" smtClean="0">
              <a:solidFill>
                <a:schemeClr val="tx1"/>
              </a:solidFill>
            </a:endParaRPr>
          </a:p>
          <a:p>
            <a:pPr algn="l">
              <a:buFont typeface="Arial" pitchFamily="34" charset="0"/>
              <a:buChar char="•"/>
            </a:pPr>
            <a:endParaRPr lang="en-IN" dirty="0">
              <a:solidFill>
                <a:schemeClr val="tx1"/>
              </a:solidFill>
            </a:endParaRPr>
          </a:p>
        </p:txBody>
      </p:sp>
    </p:spTree>
  </p:cSld>
  <p:clrMapOvr>
    <a:masterClrMapping/>
  </p:clrMapOvr>
  <p:transition>
    <p:wedg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39784"/>
          </a:xfrm>
        </p:spPr>
        <p:txBody>
          <a:bodyPr>
            <a:normAutofit/>
          </a:bodyPr>
          <a:lstStyle/>
          <a:p>
            <a:r>
              <a:rPr lang="en-US" sz="4800" dirty="0" smtClean="0"/>
              <a:t>Body Mass Index (BMI)</a:t>
            </a:r>
            <a:endParaRPr lang="en-IN" sz="4800" dirty="0"/>
          </a:p>
        </p:txBody>
      </p:sp>
      <p:sp>
        <p:nvSpPr>
          <p:cNvPr id="3" name="Content Placeholder 2"/>
          <p:cNvSpPr>
            <a:spLocks noGrp="1"/>
          </p:cNvSpPr>
          <p:nvPr>
            <p:ph idx="1"/>
          </p:nvPr>
        </p:nvSpPr>
        <p:spPr>
          <a:xfrm>
            <a:off x="457200" y="1357298"/>
            <a:ext cx="8329642" cy="5286412"/>
          </a:xfrm>
        </p:spPr>
        <p:txBody>
          <a:bodyPr/>
          <a:lstStyle/>
          <a:p>
            <a:pPr>
              <a:buNone/>
            </a:pPr>
            <a:r>
              <a:rPr lang="en-US" sz="3600" dirty="0" smtClean="0"/>
              <a:t>BMI = weight in kg / height in (m)</a:t>
            </a:r>
            <a:r>
              <a:rPr lang="en-US" sz="3600" dirty="0" smtClean="0">
                <a:latin typeface="Algerian"/>
              </a:rPr>
              <a:t>²</a:t>
            </a:r>
            <a:endParaRPr lang="en-US" sz="3600" dirty="0" smtClean="0"/>
          </a:p>
          <a:p>
            <a:pPr>
              <a:buNone/>
            </a:pPr>
            <a:r>
              <a:rPr lang="en-US" sz="3600" dirty="0" smtClean="0"/>
              <a:t>Cut off </a:t>
            </a:r>
          </a:p>
          <a:p>
            <a:pPr>
              <a:buNone/>
            </a:pPr>
            <a:r>
              <a:rPr lang="en-US" sz="3600" dirty="0" smtClean="0"/>
              <a:t>Undernourished = less than 18.5</a:t>
            </a:r>
          </a:p>
          <a:p>
            <a:pPr>
              <a:buNone/>
            </a:pPr>
            <a:r>
              <a:rPr lang="en-US" sz="3600" dirty="0" smtClean="0"/>
              <a:t>Normal = 18.5 – 22.9</a:t>
            </a:r>
          </a:p>
          <a:p>
            <a:pPr>
              <a:buNone/>
            </a:pPr>
            <a:r>
              <a:rPr lang="en-US" sz="3600" dirty="0" smtClean="0"/>
              <a:t>Overweight = 23 – 25 </a:t>
            </a:r>
          </a:p>
          <a:p>
            <a:pPr>
              <a:buNone/>
            </a:pPr>
            <a:r>
              <a:rPr lang="en-US" sz="3600" dirty="0" smtClean="0"/>
              <a:t>Obese = greater than 25</a:t>
            </a:r>
          </a:p>
          <a:p>
            <a:pPr>
              <a:buNone/>
            </a:pPr>
            <a:endParaRPr lang="en-IN" dirty="0"/>
          </a:p>
        </p:txBody>
      </p:sp>
    </p:spTree>
  </p:cSld>
  <p:clrMapOvr>
    <a:masterClrMapping/>
  </p:clrMapOvr>
  <p:transition>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857256"/>
          </a:xfrm>
        </p:spPr>
        <p:txBody>
          <a:bodyPr>
            <a:normAutofit/>
          </a:bodyPr>
          <a:lstStyle/>
          <a:p>
            <a:r>
              <a:rPr lang="en-US" dirty="0" smtClean="0"/>
              <a:t>OBSTACLES IN LOSING WEIGHT</a:t>
            </a:r>
            <a:endParaRPr lang="en-IN" dirty="0"/>
          </a:p>
        </p:txBody>
      </p:sp>
      <p:sp>
        <p:nvSpPr>
          <p:cNvPr id="3" name="Content Placeholder 2"/>
          <p:cNvSpPr>
            <a:spLocks noGrp="1"/>
          </p:cNvSpPr>
          <p:nvPr>
            <p:ph idx="1"/>
          </p:nvPr>
        </p:nvSpPr>
        <p:spPr>
          <a:xfrm>
            <a:off x="428596" y="857232"/>
            <a:ext cx="8229600" cy="5786478"/>
          </a:xfrm>
        </p:spPr>
        <p:txBody>
          <a:bodyPr>
            <a:normAutofit/>
          </a:bodyPr>
          <a:lstStyle/>
          <a:p>
            <a:pPr>
              <a:buFont typeface="Wingdings" pitchFamily="2" charset="2"/>
              <a:buChar char="Ø"/>
            </a:pPr>
            <a:r>
              <a:rPr lang="en-US" dirty="0" smtClean="0"/>
              <a:t> DEPRESSION  AND STRESS:</a:t>
            </a:r>
          </a:p>
          <a:p>
            <a:pPr>
              <a:buNone/>
            </a:pPr>
            <a:r>
              <a:rPr lang="en-US" dirty="0" smtClean="0"/>
              <a:t>             Depression can lead to problems of increased body weight. This is because of the chemical imbalance existing within the brain of the depressed people, that affects the appetite control in the brain.</a:t>
            </a:r>
          </a:p>
          <a:p>
            <a:pPr>
              <a:buNone/>
            </a:pPr>
            <a:r>
              <a:rPr lang="en-US" dirty="0" smtClean="0"/>
              <a:t>SOLUTION: Joining a club with physical activity, aerobics can be a good exercise, going for a walk each morning, having a regular therapeutic massage to relieve physical and emotional stresses. </a:t>
            </a:r>
            <a:endParaRPr lang="en-IN" dirty="0"/>
          </a:p>
        </p:txBody>
      </p:sp>
    </p:spTree>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214290"/>
            <a:ext cx="8229600" cy="500066"/>
          </a:xfrm>
        </p:spPr>
        <p:txBody>
          <a:bodyPr>
            <a:normAutofit fontScale="90000"/>
          </a:bodyPr>
          <a:lstStyle/>
          <a:p>
            <a:r>
              <a:rPr lang="en-US" dirty="0" smtClean="0"/>
              <a:t>OBSTACLE</a:t>
            </a:r>
            <a:endParaRPr lang="en-IN" dirty="0"/>
          </a:p>
        </p:txBody>
      </p:sp>
      <p:sp>
        <p:nvSpPr>
          <p:cNvPr id="3" name="Content Placeholder 2"/>
          <p:cNvSpPr>
            <a:spLocks noGrp="1"/>
          </p:cNvSpPr>
          <p:nvPr>
            <p:ph idx="1"/>
          </p:nvPr>
        </p:nvSpPr>
        <p:spPr>
          <a:xfrm>
            <a:off x="500034" y="928670"/>
            <a:ext cx="8229600" cy="5768997"/>
          </a:xfrm>
        </p:spPr>
        <p:txBody>
          <a:bodyPr/>
          <a:lstStyle/>
          <a:p>
            <a:pPr>
              <a:buFont typeface="Wingdings" pitchFamily="2" charset="2"/>
              <a:buChar char="Ø"/>
            </a:pPr>
            <a:r>
              <a:rPr lang="en-US" dirty="0" smtClean="0"/>
              <a:t> </a:t>
            </a:r>
            <a:r>
              <a:rPr lang="en-US" sz="3600" dirty="0" smtClean="0"/>
              <a:t>LACK OF EXERCISE: Many people following a diet plan fail to maintain a regular exercise pattern. This can be due to busy time schedules, fatigue etc. But such practice should not be employed.</a:t>
            </a:r>
          </a:p>
          <a:p>
            <a:pPr>
              <a:buNone/>
            </a:pPr>
            <a:r>
              <a:rPr lang="en-US" sz="3600" dirty="0" smtClean="0"/>
              <a:t>SOLUTION: Regular exercise will increasing the metabolic rate and weight loss and thereby gradually improve the fitness levels. </a:t>
            </a:r>
            <a:endParaRPr lang="en-IN" sz="3600" dirty="0"/>
          </a:p>
        </p:txBody>
      </p:sp>
    </p:spTree>
  </p:cSld>
  <p:clrMapOvr>
    <a:masterClrMapping/>
  </p:clrMapOvr>
  <p:transition>
    <p:pull dir="l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273050"/>
            <a:ext cx="3008313" cy="727058"/>
          </a:xfrm>
        </p:spPr>
        <p:txBody>
          <a:bodyPr>
            <a:normAutofit/>
          </a:bodyPr>
          <a:lstStyle/>
          <a:p>
            <a:endParaRPr lang="en-IN" dirty="0"/>
          </a:p>
        </p:txBody>
      </p:sp>
      <p:pic>
        <p:nvPicPr>
          <p:cNvPr id="12" name="Content Placeholder 11" descr="images (3).jpg"/>
          <p:cNvPicPr>
            <a:picLocks noGrp="1" noChangeAspect="1"/>
          </p:cNvPicPr>
          <p:nvPr>
            <p:ph idx="1"/>
          </p:nvPr>
        </p:nvPicPr>
        <p:blipFill>
          <a:blip r:embed="rId2"/>
          <a:stretch>
            <a:fillRect/>
          </a:stretch>
        </p:blipFill>
        <p:spPr>
          <a:xfrm>
            <a:off x="3495112" y="428604"/>
            <a:ext cx="5648887" cy="6103177"/>
          </a:xfrm>
        </p:spPr>
      </p:pic>
      <p:sp>
        <p:nvSpPr>
          <p:cNvPr id="8" name="Text Placeholder 7"/>
          <p:cNvSpPr>
            <a:spLocks noGrp="1"/>
          </p:cNvSpPr>
          <p:nvPr>
            <p:ph type="body" sz="half" idx="2"/>
          </p:nvPr>
        </p:nvSpPr>
        <p:spPr>
          <a:xfrm>
            <a:off x="357158" y="1285860"/>
            <a:ext cx="3008313" cy="5286412"/>
          </a:xfrm>
        </p:spPr>
        <p:txBody>
          <a:bodyPr>
            <a:normAutofit/>
          </a:bodyPr>
          <a:lstStyle/>
          <a:p>
            <a:r>
              <a:rPr lang="en-US" sz="4000" dirty="0" smtClean="0"/>
              <a:t>APPLE</a:t>
            </a:r>
          </a:p>
          <a:p>
            <a:r>
              <a:rPr lang="en-US" sz="4000" dirty="0" smtClean="0"/>
              <a:t>       VS</a:t>
            </a:r>
          </a:p>
          <a:p>
            <a:r>
              <a:rPr lang="en-US" sz="4000" dirty="0" smtClean="0"/>
              <a:t>              PEAR</a:t>
            </a:r>
            <a:endParaRPr lang="en-IN" sz="4000" dirty="0"/>
          </a:p>
        </p:txBody>
      </p:sp>
    </p:spTree>
  </p:cSld>
  <p:clrMapOvr>
    <a:masterClrMapping/>
  </p:clrMapOvr>
  <p:transition>
    <p:split dir="in"/>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274638"/>
            <a:ext cx="8229600" cy="654032"/>
          </a:xfrm>
        </p:spPr>
        <p:txBody>
          <a:bodyPr>
            <a:normAutofit fontScale="90000"/>
          </a:bodyPr>
          <a:lstStyle/>
          <a:p>
            <a:r>
              <a:rPr lang="en-US" dirty="0" smtClean="0"/>
              <a:t>‘APPLE SHAPED’</a:t>
            </a:r>
            <a:endParaRPr lang="en-IN" dirty="0"/>
          </a:p>
        </p:txBody>
      </p:sp>
      <p:sp>
        <p:nvSpPr>
          <p:cNvPr id="8" name="Content Placeholder 7"/>
          <p:cNvSpPr>
            <a:spLocks noGrp="1"/>
          </p:cNvSpPr>
          <p:nvPr>
            <p:ph idx="1"/>
          </p:nvPr>
        </p:nvSpPr>
        <p:spPr>
          <a:xfrm>
            <a:off x="142844" y="1000108"/>
            <a:ext cx="8801104" cy="5715040"/>
          </a:xfrm>
        </p:spPr>
        <p:txBody>
          <a:bodyPr/>
          <a:lstStyle/>
          <a:p>
            <a:pPr>
              <a:buNone/>
            </a:pPr>
            <a:r>
              <a:rPr lang="en-US" u="sng" dirty="0" smtClean="0"/>
              <a:t>APPLE SHAPED ( ANDROID) </a:t>
            </a:r>
            <a:r>
              <a:rPr lang="en-US" dirty="0" smtClean="0"/>
              <a:t>: Is </a:t>
            </a:r>
            <a:r>
              <a:rPr lang="en-US" dirty="0" err="1" smtClean="0"/>
              <a:t>characterised</a:t>
            </a:r>
            <a:r>
              <a:rPr lang="en-US" dirty="0" smtClean="0"/>
              <a:t> by fat distributed in the upper body above the waist. </a:t>
            </a:r>
          </a:p>
          <a:p>
            <a:pPr>
              <a:buNone/>
            </a:pPr>
            <a:r>
              <a:rPr lang="en-US" dirty="0" smtClean="0"/>
              <a:t>    The characteristics of android body type includes broad shoulders, strong muscular arms and legs, a narrow pelvis and narrow hips. There are increased risk of coronary heart diseases. A high degree of accumulation of adipose tissue is associated with glucose intolerance and </a:t>
            </a:r>
            <a:r>
              <a:rPr lang="en-US" dirty="0" err="1" smtClean="0"/>
              <a:t>hyperinsulinemia</a:t>
            </a:r>
            <a:r>
              <a:rPr lang="en-US" dirty="0" smtClean="0"/>
              <a:t>  resulting from insulin resistance.</a:t>
            </a:r>
            <a:endParaRPr lang="en-IN" dirty="0"/>
          </a:p>
        </p:txBody>
      </p:sp>
    </p:spTree>
  </p:cSld>
  <p:clrMapOvr>
    <a:masterClrMapping/>
  </p:clrMapOvr>
  <p:transition>
    <p:split orient="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p:cNvSpPr>
            <a:spLocks noGrp="1"/>
          </p:cNvSpPr>
          <p:nvPr>
            <p:ph type="title"/>
          </p:nvPr>
        </p:nvSpPr>
        <p:spPr/>
        <p:txBody>
          <a:bodyPr>
            <a:normAutofit fontScale="90000"/>
          </a:bodyPr>
          <a:lstStyle/>
          <a:p>
            <a:r>
              <a:rPr lang="en-US" sz="3600" dirty="0" smtClean="0"/>
              <a:t>Avoid overeating at a time, instead take small and frequent meals.</a:t>
            </a:r>
            <a:endParaRPr lang="en-IN" sz="3600" dirty="0"/>
          </a:p>
        </p:txBody>
      </p:sp>
      <p:sp>
        <p:nvSpPr>
          <p:cNvPr id="17" name="Text Placeholder 16"/>
          <p:cNvSpPr>
            <a:spLocks noGrp="1"/>
          </p:cNvSpPr>
          <p:nvPr>
            <p:ph type="body" idx="1"/>
          </p:nvPr>
        </p:nvSpPr>
        <p:spPr/>
        <p:txBody>
          <a:bodyPr/>
          <a:lstStyle/>
          <a:p>
            <a:r>
              <a:rPr lang="en-US" dirty="0"/>
              <a:t>O</a:t>
            </a:r>
            <a:r>
              <a:rPr lang="en-US" dirty="0" smtClean="0"/>
              <a:t>vereating	</a:t>
            </a:r>
            <a:endParaRPr lang="en-IN" dirty="0"/>
          </a:p>
        </p:txBody>
      </p:sp>
      <p:pic>
        <p:nvPicPr>
          <p:cNvPr id="21" name="Content Placeholder 20" descr="images.jpg"/>
          <p:cNvPicPr>
            <a:picLocks noGrp="1" noChangeAspect="1"/>
          </p:cNvPicPr>
          <p:nvPr>
            <p:ph sz="half" idx="2"/>
          </p:nvPr>
        </p:nvPicPr>
        <p:blipFill>
          <a:blip r:embed="rId2"/>
          <a:stretch>
            <a:fillRect/>
          </a:stretch>
        </p:blipFill>
        <p:spPr>
          <a:xfrm>
            <a:off x="571472" y="2428867"/>
            <a:ext cx="3714776" cy="3500463"/>
          </a:xfrm>
        </p:spPr>
      </p:pic>
      <p:sp>
        <p:nvSpPr>
          <p:cNvPr id="19" name="Text Placeholder 18"/>
          <p:cNvSpPr>
            <a:spLocks noGrp="1"/>
          </p:cNvSpPr>
          <p:nvPr>
            <p:ph type="body" sz="quarter" idx="3"/>
          </p:nvPr>
        </p:nvSpPr>
        <p:spPr/>
        <p:txBody>
          <a:bodyPr/>
          <a:lstStyle/>
          <a:p>
            <a:r>
              <a:rPr lang="en-US" dirty="0" smtClean="0"/>
              <a:t>Small &amp; frequent meals</a:t>
            </a:r>
            <a:endParaRPr lang="en-IN" dirty="0"/>
          </a:p>
        </p:txBody>
      </p:sp>
      <p:pic>
        <p:nvPicPr>
          <p:cNvPr id="22" name="Content Placeholder 21" descr="low-blood-pressure-s4-man-eating-salad.jpg"/>
          <p:cNvPicPr>
            <a:picLocks noGrp="1" noChangeAspect="1"/>
          </p:cNvPicPr>
          <p:nvPr>
            <p:ph sz="quarter" idx="4"/>
          </p:nvPr>
        </p:nvPicPr>
        <p:blipFill>
          <a:blip r:embed="rId3"/>
          <a:stretch>
            <a:fillRect/>
          </a:stretch>
        </p:blipFill>
        <p:spPr>
          <a:xfrm>
            <a:off x="4714876" y="2357431"/>
            <a:ext cx="3810000" cy="3643338"/>
          </a:xfrm>
        </p:spPr>
      </p:pic>
    </p:spTree>
  </p:cSld>
  <p:clrMapOvr>
    <a:masterClrMapping/>
  </p:clrMapOvr>
  <p:transition>
    <p:wedg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868346"/>
          </a:xfrm>
        </p:spPr>
        <p:txBody>
          <a:bodyPr/>
          <a:lstStyle/>
          <a:p>
            <a:r>
              <a:rPr lang="en-US" dirty="0" smtClean="0"/>
              <a:t>‘PEAR SHAPED’</a:t>
            </a:r>
            <a:endParaRPr lang="en-IN" dirty="0"/>
          </a:p>
        </p:txBody>
      </p:sp>
      <p:sp>
        <p:nvSpPr>
          <p:cNvPr id="5" name="Content Placeholder 4"/>
          <p:cNvSpPr>
            <a:spLocks noGrp="1"/>
          </p:cNvSpPr>
          <p:nvPr>
            <p:ph idx="1"/>
          </p:nvPr>
        </p:nvSpPr>
        <p:spPr>
          <a:xfrm>
            <a:off x="457200" y="1071546"/>
            <a:ext cx="8229600" cy="5054617"/>
          </a:xfrm>
        </p:spPr>
        <p:txBody>
          <a:bodyPr>
            <a:normAutofit/>
          </a:bodyPr>
          <a:lstStyle/>
          <a:p>
            <a:pPr>
              <a:buNone/>
            </a:pPr>
            <a:r>
              <a:rPr lang="en-US" u="sng" dirty="0" smtClean="0"/>
              <a:t>PEAR SHAPED (GYNOID ):  </a:t>
            </a:r>
            <a:r>
              <a:rPr lang="en-US" dirty="0" smtClean="0"/>
              <a:t>It is characterized by the fat deposition in the lower body that is lower abdomen, buttocks, hips and thighs. Generally seen in females. The characteristics of this body type is small to medium shoulders, a narrow tapering waistline and wide hips. Weight gain tends to occur on thighs and buttocks. Found in premenopausal women is not a major threat to cardiovascular health.</a:t>
            </a:r>
            <a:r>
              <a:rPr lang="en-US" u="sng" dirty="0" smtClean="0"/>
              <a:t> </a:t>
            </a:r>
            <a:endParaRPr lang="en-IN" u="sng" dirty="0"/>
          </a:p>
        </p:txBody>
      </p:sp>
    </p:spTree>
  </p:cSld>
  <p:clrMapOvr>
    <a:masterClrMapping/>
  </p:clrMapOvr>
  <p:transition>
    <p:wipe dir="u"/>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5470"/>
          </a:xfrm>
        </p:spPr>
        <p:txBody>
          <a:bodyPr>
            <a:normAutofit fontScale="90000"/>
          </a:bodyPr>
          <a:lstStyle/>
          <a:p>
            <a:r>
              <a:rPr lang="en-US" dirty="0" smtClean="0"/>
              <a:t>R.D.A for children from 4- 6 years</a:t>
            </a:r>
            <a:endParaRPr lang="en-IN" dirty="0"/>
          </a:p>
        </p:txBody>
      </p:sp>
      <p:sp>
        <p:nvSpPr>
          <p:cNvPr id="3" name="Content Placeholder 2"/>
          <p:cNvSpPr>
            <a:spLocks noGrp="1"/>
          </p:cNvSpPr>
          <p:nvPr>
            <p:ph idx="1"/>
          </p:nvPr>
        </p:nvSpPr>
        <p:spPr>
          <a:xfrm>
            <a:off x="457200" y="1214422"/>
            <a:ext cx="8401080" cy="5286412"/>
          </a:xfrm>
        </p:spPr>
        <p:txBody>
          <a:bodyPr/>
          <a:lstStyle/>
          <a:p>
            <a:pPr>
              <a:buFont typeface="Wingdings" pitchFamily="2" charset="2"/>
              <a:buChar char="v"/>
            </a:pPr>
            <a:r>
              <a:rPr lang="en-US" dirty="0" smtClean="0"/>
              <a:t>The body weight of the child  should be between 18 to 20 </a:t>
            </a:r>
            <a:r>
              <a:rPr lang="en-US" dirty="0" err="1" smtClean="0"/>
              <a:t>kgs</a:t>
            </a:r>
            <a:r>
              <a:rPr lang="en-US" dirty="0" smtClean="0"/>
              <a:t> </a:t>
            </a:r>
          </a:p>
          <a:p>
            <a:pPr>
              <a:buFont typeface="Wingdings" pitchFamily="2" charset="2"/>
              <a:buChar char="v"/>
            </a:pPr>
            <a:r>
              <a:rPr lang="en-US" dirty="0" smtClean="0"/>
              <a:t> The calorie intake for a 4-6 year old child should be 1350 to 1500 kcal per day.</a:t>
            </a:r>
          </a:p>
          <a:p>
            <a:pPr>
              <a:buFont typeface="Wingdings" pitchFamily="2" charset="2"/>
              <a:buChar char="v"/>
            </a:pPr>
            <a:r>
              <a:rPr lang="en-US" dirty="0" smtClean="0"/>
              <a:t> Protein content of their diet should be 20.1 to 22 g per day.</a:t>
            </a:r>
          </a:p>
          <a:p>
            <a:pPr>
              <a:buFont typeface="Wingdings" pitchFamily="2" charset="2"/>
              <a:buChar char="v"/>
            </a:pPr>
            <a:r>
              <a:rPr lang="en-US" dirty="0" smtClean="0"/>
              <a:t> Fat in the diet should be 25 g per day. </a:t>
            </a:r>
            <a:endParaRPr lang="en-IN" dirty="0"/>
          </a:p>
        </p:txBody>
      </p:sp>
    </p:spTree>
  </p:cSld>
  <p:clrMapOvr>
    <a:masterClrMapping/>
  </p:clrMapOvr>
  <p:transition>
    <p:zoom dir="in"/>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sz="3600" dirty="0" smtClean="0"/>
              <a:t>Consume all colors of fruits and vegetables everyday.</a:t>
            </a:r>
            <a:endParaRPr lang="en-IN" sz="3600" dirty="0"/>
          </a:p>
        </p:txBody>
      </p:sp>
      <p:pic>
        <p:nvPicPr>
          <p:cNvPr id="7" name="Content Placeholder 6" descr="stock-photo-fruit-and-vegetable-color-wheel-colors-85920403.jpg"/>
          <p:cNvPicPr>
            <a:picLocks noGrp="1" noChangeAspect="1"/>
          </p:cNvPicPr>
          <p:nvPr>
            <p:ph idx="1"/>
          </p:nvPr>
        </p:nvPicPr>
        <p:blipFill>
          <a:blip r:embed="rId2"/>
          <a:stretch>
            <a:fillRect/>
          </a:stretch>
        </p:blipFill>
        <p:spPr>
          <a:xfrm>
            <a:off x="571472" y="1571612"/>
            <a:ext cx="7929618" cy="5143536"/>
          </a:xfrm>
        </p:spPr>
      </p:pic>
    </p:spTree>
  </p:cSld>
  <p:clrMapOvr>
    <a:masterClrMapping/>
  </p:clrMapOvr>
  <p:transition>
    <p:wheel spokes="8"/>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54098"/>
          </a:xfrm>
        </p:spPr>
        <p:txBody>
          <a:bodyPr>
            <a:noAutofit/>
          </a:bodyPr>
          <a:lstStyle/>
          <a:p>
            <a:r>
              <a:rPr lang="en-US" sz="7200" dirty="0" smtClean="0"/>
              <a:t>PRESENTED BY:</a:t>
            </a:r>
            <a:endParaRPr lang="en-IN" sz="7200"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                    </a:t>
            </a:r>
          </a:p>
          <a:p>
            <a:pPr>
              <a:buNone/>
            </a:pPr>
            <a:r>
              <a:rPr lang="en-US" smtClean="0"/>
              <a:t> </a:t>
            </a:r>
            <a:r>
              <a:rPr lang="en-US" smtClean="0"/>
              <a:t>                      </a:t>
            </a:r>
            <a:r>
              <a:rPr lang="en-US" sz="4800" dirty="0" smtClean="0"/>
              <a:t>RICHA .S. SHAH</a:t>
            </a:r>
          </a:p>
          <a:p>
            <a:pPr>
              <a:buNone/>
            </a:pPr>
            <a:r>
              <a:rPr lang="en-US" sz="4800" dirty="0" smtClean="0"/>
              <a:t> </a:t>
            </a:r>
            <a:r>
              <a:rPr lang="en-US" sz="4800" dirty="0" smtClean="0"/>
              <a:t>             </a:t>
            </a:r>
          </a:p>
          <a:p>
            <a:pPr>
              <a:buNone/>
            </a:pPr>
            <a:endParaRPr lang="en-US" dirty="0" smtClean="0"/>
          </a:p>
          <a:p>
            <a:pPr>
              <a:buNone/>
            </a:pPr>
            <a:endParaRPr lang="en-US" dirty="0" smtClean="0"/>
          </a:p>
          <a:p>
            <a:pPr>
              <a:buNone/>
            </a:pPr>
            <a:endParaRPr lang="en-US" dirty="0" smtClean="0"/>
          </a:p>
          <a:p>
            <a:pPr>
              <a:buNone/>
            </a:pPr>
            <a:endParaRPr lang="en-US" dirty="0" smtClean="0"/>
          </a:p>
          <a:p>
            <a:pPr>
              <a:buNone/>
            </a:pPr>
            <a:r>
              <a:rPr lang="en-US" dirty="0" smtClean="0"/>
              <a:t>FROM: MS UNIVERSITY AS A DIETICIAN.</a:t>
            </a:r>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fontScale="90000"/>
          </a:bodyPr>
          <a:lstStyle/>
          <a:p>
            <a:r>
              <a:rPr lang="en-US" sz="3600" dirty="0" smtClean="0"/>
              <a:t>Consume fruits twice a day and green leafy vegetables</a:t>
            </a:r>
            <a:endParaRPr lang="en-IN" sz="3600" dirty="0"/>
          </a:p>
        </p:txBody>
      </p:sp>
      <p:pic>
        <p:nvPicPr>
          <p:cNvPr id="9" name="Content Placeholder 8" descr="stock-photo-fruits-and-vegetables-at-a-farmers-market-112976938.jpg"/>
          <p:cNvPicPr>
            <a:picLocks noGrp="1" noChangeAspect="1"/>
          </p:cNvPicPr>
          <p:nvPr>
            <p:ph sz="half" idx="1"/>
          </p:nvPr>
        </p:nvPicPr>
        <p:blipFill>
          <a:blip r:embed="rId2"/>
          <a:stretch>
            <a:fillRect/>
          </a:stretch>
        </p:blipFill>
        <p:spPr>
          <a:xfrm>
            <a:off x="459497" y="1714488"/>
            <a:ext cx="3735141" cy="4429156"/>
          </a:xfrm>
        </p:spPr>
      </p:pic>
      <p:pic>
        <p:nvPicPr>
          <p:cNvPr id="12" name="Content Placeholder 11" descr="green-leafy-vegetable.jpg"/>
          <p:cNvPicPr>
            <a:picLocks noGrp="1" noChangeAspect="1"/>
          </p:cNvPicPr>
          <p:nvPr>
            <p:ph sz="half" idx="2"/>
          </p:nvPr>
        </p:nvPicPr>
        <p:blipFill>
          <a:blip r:embed="rId3"/>
          <a:stretch>
            <a:fillRect/>
          </a:stretch>
        </p:blipFill>
        <p:spPr>
          <a:xfrm>
            <a:off x="4648200" y="1785925"/>
            <a:ext cx="4038600" cy="4143405"/>
          </a:xfrm>
        </p:spPr>
      </p:pic>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Avoid consumption of carbonated drinks and fried foods</a:t>
            </a:r>
            <a:br>
              <a:rPr lang="en-US" sz="3600" dirty="0" smtClean="0"/>
            </a:br>
            <a:endParaRPr lang="en-IN" sz="3600" dirty="0"/>
          </a:p>
        </p:txBody>
      </p:sp>
      <p:pic>
        <p:nvPicPr>
          <p:cNvPr id="5" name="Content Placeholder 4" descr="Cold_Drinks.png"/>
          <p:cNvPicPr>
            <a:picLocks noGrp="1" noChangeAspect="1"/>
          </p:cNvPicPr>
          <p:nvPr>
            <p:ph sz="half" idx="1"/>
          </p:nvPr>
        </p:nvPicPr>
        <p:blipFill>
          <a:blip r:embed="rId2"/>
          <a:stretch>
            <a:fillRect/>
          </a:stretch>
        </p:blipFill>
        <p:spPr>
          <a:xfrm>
            <a:off x="500034" y="1714488"/>
            <a:ext cx="3538371" cy="4429156"/>
          </a:xfrm>
        </p:spPr>
      </p:pic>
      <p:pic>
        <p:nvPicPr>
          <p:cNvPr id="6" name="Content Placeholder 5" descr="images (2).jpg"/>
          <p:cNvPicPr>
            <a:picLocks noGrp="1" noChangeAspect="1"/>
          </p:cNvPicPr>
          <p:nvPr>
            <p:ph sz="half" idx="2"/>
          </p:nvPr>
        </p:nvPicPr>
        <p:blipFill>
          <a:blip r:embed="rId3"/>
          <a:stretch>
            <a:fillRect/>
          </a:stretch>
        </p:blipFill>
        <p:spPr>
          <a:xfrm>
            <a:off x="5357812" y="2428868"/>
            <a:ext cx="3214716" cy="3143272"/>
          </a:xfrm>
        </p:spPr>
      </p:pic>
    </p:spTree>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r>
              <a:rPr lang="en-US" sz="3200" dirty="0" smtClean="0"/>
              <a:t>Reduce salt intake</a:t>
            </a:r>
            <a:endParaRPr lang="en-IN" sz="3200" dirty="0"/>
          </a:p>
        </p:txBody>
      </p:sp>
      <p:pic>
        <p:nvPicPr>
          <p:cNvPr id="10" name="Content Placeholder 9" descr="salt-shaker-oh-ancclcb-l.jpg"/>
          <p:cNvPicPr>
            <a:picLocks noGrp="1" noChangeAspect="1"/>
          </p:cNvPicPr>
          <p:nvPr>
            <p:ph idx="1"/>
          </p:nvPr>
        </p:nvPicPr>
        <p:blipFill>
          <a:blip r:embed="rId2"/>
          <a:stretch>
            <a:fillRect/>
          </a:stretch>
        </p:blipFill>
        <p:spPr>
          <a:xfrm>
            <a:off x="4702174" y="285728"/>
            <a:ext cx="4084667" cy="5929354"/>
          </a:xfrm>
        </p:spPr>
      </p:pic>
      <p:sp>
        <p:nvSpPr>
          <p:cNvPr id="9" name="Text Placeholder 8"/>
          <p:cNvSpPr>
            <a:spLocks noGrp="1"/>
          </p:cNvSpPr>
          <p:nvPr>
            <p:ph type="body" sz="half" idx="2"/>
          </p:nvPr>
        </p:nvSpPr>
        <p:spPr>
          <a:xfrm>
            <a:off x="457200" y="1500174"/>
            <a:ext cx="4186238" cy="4625989"/>
          </a:xfrm>
        </p:spPr>
        <p:txBody>
          <a:bodyPr>
            <a:normAutofit/>
          </a:bodyPr>
          <a:lstStyle/>
          <a:p>
            <a:r>
              <a:rPr lang="en-US" sz="2800" dirty="0" smtClean="0"/>
              <a:t>Salt intake should not exceed one teaspoon per day. So avoid consumption of salty foods like </a:t>
            </a:r>
            <a:r>
              <a:rPr lang="en-US" sz="2800" dirty="0" err="1" smtClean="0"/>
              <a:t>papad</a:t>
            </a:r>
            <a:r>
              <a:rPr lang="en-US" sz="2800" dirty="0" smtClean="0"/>
              <a:t>, pickles, chips, ready made </a:t>
            </a:r>
            <a:r>
              <a:rPr lang="en-US" sz="2800" dirty="0" err="1" smtClean="0"/>
              <a:t>chiwdas</a:t>
            </a:r>
            <a:r>
              <a:rPr lang="en-US" sz="2800" dirty="0" smtClean="0"/>
              <a:t> and </a:t>
            </a:r>
            <a:r>
              <a:rPr lang="en-US" sz="2800" dirty="0" err="1" smtClean="0"/>
              <a:t>farsan</a:t>
            </a:r>
            <a:r>
              <a:rPr lang="en-US" sz="2800" dirty="0" smtClean="0"/>
              <a:t>. Avoid salt as it reduces the risk of hyper tension.</a:t>
            </a:r>
            <a:endParaRPr lang="en-IN" sz="2800" dirty="0"/>
          </a:p>
        </p:txBody>
      </p:sp>
    </p:spTree>
  </p:cSld>
  <p:clrMapOvr>
    <a:masterClrMapping/>
  </p:clrMapOvr>
  <p:transition>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Use skimmed milk</a:t>
            </a:r>
            <a:endParaRPr lang="en-IN" sz="3600" dirty="0"/>
          </a:p>
        </p:txBody>
      </p:sp>
      <p:pic>
        <p:nvPicPr>
          <p:cNvPr id="5" name="Content Placeholder 4" descr="IF_2LCarton_Skim.jpg"/>
          <p:cNvPicPr>
            <a:picLocks noGrp="1" noChangeAspect="1"/>
          </p:cNvPicPr>
          <p:nvPr>
            <p:ph idx="1"/>
          </p:nvPr>
        </p:nvPicPr>
        <p:blipFill>
          <a:blip r:embed="rId2"/>
          <a:stretch>
            <a:fillRect/>
          </a:stretch>
        </p:blipFill>
        <p:spPr>
          <a:xfrm>
            <a:off x="4458607" y="273050"/>
            <a:ext cx="3344636" cy="6370660"/>
          </a:xfrm>
        </p:spPr>
      </p:pic>
      <p:sp>
        <p:nvSpPr>
          <p:cNvPr id="4" name="Text Placeholder 3"/>
          <p:cNvSpPr>
            <a:spLocks noGrp="1"/>
          </p:cNvSpPr>
          <p:nvPr>
            <p:ph type="body" sz="half" idx="2"/>
          </p:nvPr>
        </p:nvSpPr>
        <p:spPr>
          <a:xfrm>
            <a:off x="457200" y="1435100"/>
            <a:ext cx="3686172" cy="4691063"/>
          </a:xfrm>
        </p:spPr>
        <p:txBody>
          <a:bodyPr>
            <a:normAutofit/>
          </a:bodyPr>
          <a:lstStyle/>
          <a:p>
            <a:endParaRPr lang="en-US" sz="2800" dirty="0" smtClean="0"/>
          </a:p>
          <a:p>
            <a:endParaRPr lang="en-US" sz="2800" dirty="0"/>
          </a:p>
          <a:p>
            <a:r>
              <a:rPr lang="en-US" sz="2800" dirty="0" smtClean="0"/>
              <a:t>Use low fat or skimmed milk. Cow’s milk is preferable  than buffalo’s milk. </a:t>
            </a:r>
            <a:endParaRPr lang="en-IN" sz="2800" dirty="0"/>
          </a:p>
        </p:txBody>
      </p:sp>
    </p:spTree>
  </p:cSld>
  <p:clrMapOvr>
    <a:masterClrMapping/>
  </p:clrMapOvr>
  <p:transition>
    <p:zoom dir="in"/>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Avoid	</a:t>
            </a:r>
            <a:endParaRPr lang="en-IN" sz="3600" dirty="0"/>
          </a:p>
        </p:txBody>
      </p:sp>
      <p:pic>
        <p:nvPicPr>
          <p:cNvPr id="5" name="Content Placeholder 4" descr="2930353722_bb8668b478.jpg"/>
          <p:cNvPicPr>
            <a:picLocks noGrp="1" noChangeAspect="1"/>
          </p:cNvPicPr>
          <p:nvPr>
            <p:ph idx="1"/>
          </p:nvPr>
        </p:nvPicPr>
        <p:blipFill>
          <a:blip r:embed="rId2"/>
          <a:stretch>
            <a:fillRect/>
          </a:stretch>
        </p:blipFill>
        <p:spPr>
          <a:xfrm>
            <a:off x="3844924" y="357166"/>
            <a:ext cx="4799041" cy="5715040"/>
          </a:xfrm>
        </p:spPr>
      </p:pic>
      <p:sp>
        <p:nvSpPr>
          <p:cNvPr id="4" name="Text Placeholder 3"/>
          <p:cNvSpPr>
            <a:spLocks noGrp="1"/>
          </p:cNvSpPr>
          <p:nvPr>
            <p:ph type="body" sz="half" idx="2"/>
          </p:nvPr>
        </p:nvSpPr>
        <p:spPr/>
        <p:txBody>
          <a:bodyPr>
            <a:normAutofit/>
          </a:bodyPr>
          <a:lstStyle/>
          <a:p>
            <a:endParaRPr lang="en-US" sz="2800" dirty="0" smtClean="0"/>
          </a:p>
          <a:p>
            <a:r>
              <a:rPr lang="en-US" sz="2800" dirty="0" smtClean="0"/>
              <a:t>The amount of oil should not exceed three to four teaspoons per day and ghee not more than one teaspoon per day.</a:t>
            </a:r>
            <a:endParaRPr lang="en-IN" sz="2800" dirty="0"/>
          </a:p>
        </p:txBody>
      </p:sp>
    </p:spTree>
  </p:cSld>
  <p:clrMapOvr>
    <a:masterClrMapping/>
  </p:clrMapOvr>
  <p:transition>
    <p:zo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Exercise </a:t>
            </a:r>
            <a:endParaRPr lang="en-IN" sz="3600" dirty="0"/>
          </a:p>
        </p:txBody>
      </p:sp>
      <p:pic>
        <p:nvPicPr>
          <p:cNvPr id="5" name="Content Placeholder 4" descr="walk1.jpg"/>
          <p:cNvPicPr>
            <a:picLocks noGrp="1" noChangeAspect="1"/>
          </p:cNvPicPr>
          <p:nvPr>
            <p:ph idx="1"/>
          </p:nvPr>
        </p:nvPicPr>
        <p:blipFill>
          <a:blip r:embed="rId2"/>
          <a:stretch>
            <a:fillRect/>
          </a:stretch>
        </p:blipFill>
        <p:spPr>
          <a:xfrm>
            <a:off x="4357686" y="357166"/>
            <a:ext cx="4000528" cy="5643602"/>
          </a:xfrm>
        </p:spPr>
      </p:pic>
      <p:sp>
        <p:nvSpPr>
          <p:cNvPr id="4" name="Text Placeholder 3"/>
          <p:cNvSpPr>
            <a:spLocks noGrp="1"/>
          </p:cNvSpPr>
          <p:nvPr>
            <p:ph type="body" sz="half" idx="2"/>
          </p:nvPr>
        </p:nvSpPr>
        <p:spPr/>
        <p:txBody>
          <a:bodyPr>
            <a:normAutofit/>
          </a:bodyPr>
          <a:lstStyle/>
          <a:p>
            <a:endParaRPr lang="en-US" sz="2800" dirty="0" smtClean="0"/>
          </a:p>
          <a:p>
            <a:r>
              <a:rPr lang="en-US" sz="2800" dirty="0" smtClean="0"/>
              <a:t>Walking for </a:t>
            </a:r>
            <a:r>
              <a:rPr lang="en-US" sz="2800" dirty="0" err="1" smtClean="0"/>
              <a:t>atleast</a:t>
            </a:r>
            <a:r>
              <a:rPr lang="en-US" sz="2800" dirty="0" smtClean="0"/>
              <a:t> 30 minutes or exercising regularly will reduce the risk of obesity, heart disease and many more. Walking before dinner is suggested.</a:t>
            </a:r>
            <a:endParaRPr lang="en-IN" sz="2800" dirty="0"/>
          </a:p>
        </p:txBody>
      </p:sp>
    </p:spTree>
  </p:cSld>
  <p:clrMapOvr>
    <a:masterClrMapping/>
  </p:clrMapOvr>
  <p:transition>
    <p:strips dir="l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
            <a:ext cx="7772400" cy="1571611"/>
          </a:xfrm>
        </p:spPr>
        <p:txBody>
          <a:bodyPr/>
          <a:lstStyle/>
          <a:p>
            <a:r>
              <a:rPr lang="en-US" b="1" dirty="0" smtClean="0"/>
              <a:t>Myths </a:t>
            </a:r>
            <a:endParaRPr lang="en-IN" b="1" dirty="0"/>
          </a:p>
        </p:txBody>
      </p:sp>
      <p:sp>
        <p:nvSpPr>
          <p:cNvPr id="3" name="Subtitle 2"/>
          <p:cNvSpPr>
            <a:spLocks noGrp="1"/>
          </p:cNvSpPr>
          <p:nvPr>
            <p:ph type="subTitle" idx="1"/>
          </p:nvPr>
        </p:nvSpPr>
        <p:spPr>
          <a:xfrm>
            <a:off x="357158" y="1357298"/>
            <a:ext cx="8429684" cy="5286412"/>
          </a:xfrm>
        </p:spPr>
        <p:txBody>
          <a:bodyPr/>
          <a:lstStyle/>
          <a:p>
            <a:pPr algn="l"/>
            <a:r>
              <a:rPr lang="en-US" dirty="0" smtClean="0">
                <a:solidFill>
                  <a:schemeClr val="tx1"/>
                </a:solidFill>
              </a:rPr>
              <a:t>Myth:- Getting attracted towards weight loss products.</a:t>
            </a:r>
          </a:p>
          <a:p>
            <a:pPr algn="l"/>
            <a:r>
              <a:rPr lang="en-US" dirty="0" smtClean="0">
                <a:solidFill>
                  <a:schemeClr val="tx1"/>
                </a:solidFill>
              </a:rPr>
              <a:t>Reality:- As of date there is no such product which can reduce weight safely and miraculously. There is no such scientific record nor they are practical. One can reduce weight quickly by using such products but quick weight loss is not recommended. </a:t>
            </a:r>
            <a:r>
              <a:rPr lang="en-US" b="1" i="1" dirty="0" smtClean="0">
                <a:solidFill>
                  <a:schemeClr val="tx1"/>
                </a:solidFill>
              </a:rPr>
              <a:t>A loss of 2 to 3 </a:t>
            </a:r>
            <a:r>
              <a:rPr lang="en-US" b="1" i="1" dirty="0" err="1" smtClean="0">
                <a:solidFill>
                  <a:schemeClr val="tx1"/>
                </a:solidFill>
              </a:rPr>
              <a:t>kgs</a:t>
            </a:r>
            <a:r>
              <a:rPr lang="en-US" b="1" i="1" dirty="0" smtClean="0">
                <a:solidFill>
                  <a:schemeClr val="tx1"/>
                </a:solidFill>
              </a:rPr>
              <a:t> in a month is advisable.</a:t>
            </a:r>
            <a:endParaRPr lang="en-IN" i="1" dirty="0">
              <a:solidFill>
                <a:schemeClr val="tx1"/>
              </a:solidFill>
            </a:endParaRPr>
          </a:p>
        </p:txBody>
      </p:sp>
    </p:spTree>
  </p:cSld>
  <p:clrMapOvr>
    <a:masterClrMapping/>
  </p:clrMapOvr>
  <p:transition>
    <p:strips/>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254</TotalTime>
  <Words>965</Words>
  <Application>Microsoft Office PowerPoint</Application>
  <PresentationFormat>On-screen Show (4:3)</PresentationFormat>
  <Paragraphs>168</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HEALTHY EATING TIPS</vt:lpstr>
      <vt:lpstr>Avoid overeating at a time, instead take small and frequent meals.</vt:lpstr>
      <vt:lpstr>Consume fruits twice a day and green leafy vegetables</vt:lpstr>
      <vt:lpstr>Avoid consumption of carbonated drinks and fried foods </vt:lpstr>
      <vt:lpstr>Reduce salt intake</vt:lpstr>
      <vt:lpstr>Use skimmed milk</vt:lpstr>
      <vt:lpstr>Avoid </vt:lpstr>
      <vt:lpstr>Exercise </vt:lpstr>
      <vt:lpstr>Myths </vt:lpstr>
      <vt:lpstr>Myths</vt:lpstr>
      <vt:lpstr>CALORIE CONTENT</vt:lpstr>
      <vt:lpstr>CALORIE CONTENT</vt:lpstr>
      <vt:lpstr>CALORIES BURNT FOR 30 MINUTES</vt:lpstr>
      <vt:lpstr>DISADVANTAGES OF INDIAN DIET</vt:lpstr>
      <vt:lpstr>Body Mass Index (BMI)</vt:lpstr>
      <vt:lpstr>OBSTACLES IN LOSING WEIGHT</vt:lpstr>
      <vt:lpstr>OBSTACLE</vt:lpstr>
      <vt:lpstr>Slide 18</vt:lpstr>
      <vt:lpstr>‘APPLE SHAPED’</vt:lpstr>
      <vt:lpstr>‘PEAR SHAPED’</vt:lpstr>
      <vt:lpstr>R.D.A for children from 4- 6 years</vt:lpstr>
      <vt:lpstr>Consume all colors of fruits and vegetables everyday.</vt:lpstr>
      <vt:lpstr>PRESENTED BY: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HEALTHY EATING TIPS</dc:title>
  <dc:creator>SAMSUNG</dc:creator>
  <cp:lastModifiedBy>SAMSUNG</cp:lastModifiedBy>
  <cp:revision>32</cp:revision>
  <dcterms:created xsi:type="dcterms:W3CDTF">2014-02-11T16:40:49Z</dcterms:created>
  <dcterms:modified xsi:type="dcterms:W3CDTF">2014-02-25T16:47:30Z</dcterms:modified>
</cp:coreProperties>
</file>